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37"/>
  </p:notesMasterIdLst>
  <p:handoutMasterIdLst>
    <p:handoutMasterId r:id="rId38"/>
  </p:handoutMasterIdLst>
  <p:sldIdLst>
    <p:sldId id="257" r:id="rId2"/>
    <p:sldId id="259" r:id="rId3"/>
    <p:sldId id="291" r:id="rId4"/>
    <p:sldId id="292"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31"/>
    <p:restoredTop sz="94604"/>
  </p:normalViewPr>
  <p:slideViewPr>
    <p:cSldViewPr>
      <p:cViewPr varScale="1">
        <p:scale>
          <a:sx n="109" d="100"/>
          <a:sy n="109" d="100"/>
        </p:scale>
        <p:origin x="1398"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1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5614"/>
          </a:xfrm>
          <a:prstGeom prst="rect">
            <a:avLst/>
          </a:prstGeom>
        </p:spPr>
        <p:txBody>
          <a:bodyPr vert="horz" lIns="91440" tIns="45720" rIns="91440" bIns="45720" rtlCol="0"/>
          <a:lstStyle>
            <a:lvl1pPr algn="r">
              <a:defRPr sz="1200"/>
            </a:lvl1pPr>
          </a:lstStyle>
          <a:p>
            <a:fld id="{BE7A2575-9925-4763-B177-16C6A9DA6411}" type="datetimeFigureOut">
              <a:rPr lang="en-US" smtClean="0"/>
              <a:t>5/22/2018</a:t>
            </a:fld>
            <a:endParaRPr lang="en-US" dirty="0"/>
          </a:p>
        </p:txBody>
      </p:sp>
      <p:sp>
        <p:nvSpPr>
          <p:cNvPr id="4" name="Footer Placeholder 3"/>
          <p:cNvSpPr>
            <a:spLocks noGrp="1"/>
          </p:cNvSpPr>
          <p:nvPr>
            <p:ph type="ftr" sz="quarter" idx="2"/>
          </p:nvPr>
        </p:nvSpPr>
        <p:spPr>
          <a:xfrm>
            <a:off x="0" y="8845045"/>
            <a:ext cx="2971800" cy="46561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45045"/>
            <a:ext cx="2971800" cy="465614"/>
          </a:xfrm>
          <a:prstGeom prst="rect">
            <a:avLst/>
          </a:prstGeom>
        </p:spPr>
        <p:txBody>
          <a:bodyPr vert="horz" lIns="91440" tIns="45720" rIns="91440" bIns="45720" rtlCol="0" anchor="b"/>
          <a:lstStyle>
            <a:lvl1pPr algn="r">
              <a:defRPr sz="1200"/>
            </a:lvl1pPr>
          </a:lstStyle>
          <a:p>
            <a:fld id="{77796D1A-C972-46CF-A729-1B9AF49C238A}" type="slidenum">
              <a:rPr lang="en-US" smtClean="0"/>
              <a:t>‹#›</a:t>
            </a:fld>
            <a:endParaRPr lang="en-US" dirty="0"/>
          </a:p>
        </p:txBody>
      </p:sp>
    </p:spTree>
    <p:extLst>
      <p:ext uri="{BB962C8B-B14F-4D97-AF65-F5344CB8AC3E}">
        <p14:creationId xmlns:p14="http://schemas.microsoft.com/office/powerpoint/2010/main" val="41723657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1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5614"/>
          </a:xfrm>
          <a:prstGeom prst="rect">
            <a:avLst/>
          </a:prstGeom>
        </p:spPr>
        <p:txBody>
          <a:bodyPr vert="horz" lIns="91440" tIns="45720" rIns="91440" bIns="45720" rtlCol="0"/>
          <a:lstStyle>
            <a:lvl1pPr algn="r">
              <a:defRPr sz="1200"/>
            </a:lvl1pPr>
          </a:lstStyle>
          <a:p>
            <a:fld id="{ABAB8629-B2EA-41B4-8DA6-93190B6785A3}" type="datetimeFigureOut">
              <a:rPr lang="en-US" smtClean="0"/>
              <a:t>5/22/2018</a:t>
            </a:fld>
            <a:endParaRPr lang="en-US" dirty="0"/>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23331"/>
            <a:ext cx="5486400" cy="419052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5045"/>
            <a:ext cx="2971800" cy="46561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5045"/>
            <a:ext cx="2971800" cy="465614"/>
          </a:xfrm>
          <a:prstGeom prst="rect">
            <a:avLst/>
          </a:prstGeom>
        </p:spPr>
        <p:txBody>
          <a:bodyPr vert="horz" lIns="91440" tIns="45720" rIns="91440" bIns="45720" rtlCol="0" anchor="b"/>
          <a:lstStyle>
            <a:lvl1pPr algn="r">
              <a:defRPr sz="1200"/>
            </a:lvl1pPr>
          </a:lstStyle>
          <a:p>
            <a:fld id="{91A1250E-F95E-48BD-A092-601E8B08AD18}" type="slidenum">
              <a:rPr lang="en-US" smtClean="0"/>
              <a:t>‹#›</a:t>
            </a:fld>
            <a:endParaRPr lang="en-US" dirty="0"/>
          </a:p>
        </p:txBody>
      </p:sp>
    </p:spTree>
    <p:extLst>
      <p:ext uri="{BB962C8B-B14F-4D97-AF65-F5344CB8AC3E}">
        <p14:creationId xmlns:p14="http://schemas.microsoft.com/office/powerpoint/2010/main" val="3093472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A1250E-F95E-48BD-A092-601E8B08AD18}" type="slidenum">
              <a:rPr lang="en-US" smtClean="0"/>
              <a:t>1</a:t>
            </a:fld>
            <a:endParaRPr lang="en-US" dirty="0"/>
          </a:p>
        </p:txBody>
      </p:sp>
    </p:spTree>
    <p:extLst>
      <p:ext uri="{BB962C8B-B14F-4D97-AF65-F5344CB8AC3E}">
        <p14:creationId xmlns:p14="http://schemas.microsoft.com/office/powerpoint/2010/main" val="3343020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5BE40D1-623C-4082-A7EE-0AB366BDA12E}" type="datetime1">
              <a:rPr lang="en-US" smtClean="0"/>
              <a:t>5/22/2018</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dirty="0"/>
              <a:t>Access Trip Shopping and Reservation Project</a:t>
            </a: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3D22244-2409-4225-B51F-BAAA4447DC13}" type="slidenum">
              <a:rPr lang="en-US" smtClean="0"/>
              <a:t>‹#›</a:t>
            </a:fld>
            <a:endParaRPr lang="en-US" dirty="0"/>
          </a:p>
        </p:txBody>
      </p:sp>
      <p:pic>
        <p:nvPicPr>
          <p:cNvPr id="12"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45944" y="6263640"/>
            <a:ext cx="1104000" cy="34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7F017F-862F-45BE-89CE-03F48BA99F7A}" type="datetime1">
              <a:rPr lang="en-US" smtClean="0"/>
              <a:t>5/22/2018</a:t>
            </a:fld>
            <a:endParaRPr lang="en-US" dirty="0"/>
          </a:p>
        </p:txBody>
      </p:sp>
      <p:sp>
        <p:nvSpPr>
          <p:cNvPr id="5" name="Footer Placeholder 4"/>
          <p:cNvSpPr>
            <a:spLocks noGrp="1"/>
          </p:cNvSpPr>
          <p:nvPr>
            <p:ph type="ftr" sz="quarter" idx="11"/>
          </p:nvPr>
        </p:nvSpPr>
        <p:spPr/>
        <p:txBody>
          <a:bodyPr/>
          <a:lstStyle/>
          <a:p>
            <a:r>
              <a:rPr lang="en-US" dirty="0"/>
              <a:t>Access Trip Shopping and Reservation Project</a:t>
            </a:r>
          </a:p>
        </p:txBody>
      </p:sp>
      <p:sp>
        <p:nvSpPr>
          <p:cNvPr id="6" name="Slide Number Placeholder 5"/>
          <p:cNvSpPr>
            <a:spLocks noGrp="1"/>
          </p:cNvSpPr>
          <p:nvPr>
            <p:ph type="sldNum" sz="quarter" idx="12"/>
          </p:nvPr>
        </p:nvSpPr>
        <p:spPr/>
        <p:txBody>
          <a:bodyPr/>
          <a:lstStyle/>
          <a:p>
            <a:fld id="{33D22244-2409-4225-B51F-BAAA4447DC1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9D4293CE-7B18-4F40-ADAB-9AB83D31D335}" type="datetime1">
              <a:rPr lang="en-US" smtClean="0"/>
              <a:t>5/22/2018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r>
              <a:rPr lang="en-US" dirty="0"/>
              <a:t>Access Trip Shopping and Reservation Project</a:t>
            </a: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33D22244-2409-4225-B51F-BAAA4447DC13}"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8A5C335-3A09-4E0A-AC04-1DBC8E719FDA}" type="datetime1">
              <a:rPr lang="en-US" smtClean="0"/>
              <a:t>5/22/2018</a:t>
            </a:fld>
            <a:endParaRPr lang="en-US" dirty="0"/>
          </a:p>
        </p:txBody>
      </p:sp>
      <p:sp>
        <p:nvSpPr>
          <p:cNvPr id="5" name="Footer Placeholder 4"/>
          <p:cNvSpPr>
            <a:spLocks noGrp="1"/>
          </p:cNvSpPr>
          <p:nvPr>
            <p:ph type="ftr" sz="quarter" idx="11"/>
          </p:nvPr>
        </p:nvSpPr>
        <p:spPr/>
        <p:txBody>
          <a:bodyPr/>
          <a:lstStyle/>
          <a:p>
            <a:r>
              <a:rPr lang="en-US" dirty="0" smtClean="0"/>
              <a:t>Putting the Pieces Together 2018</a:t>
            </a: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3D22244-2409-4225-B51F-BAAA4447DC13}" type="slidenum">
              <a:rPr lang="en-US" smtClean="0"/>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01000" y="6328484"/>
            <a:ext cx="923925" cy="290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AD077FA8-B43E-4AB2-B6BE-E10D35F7CE42}" type="datetime1">
              <a:rPr lang="en-US" smtClean="0"/>
              <a:t>5/22/2018</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3D22244-2409-4225-B51F-BAAA4447DC13}" type="slidenum">
              <a:rPr lang="en-US" smtClean="0"/>
              <a:t>‹#›</a:t>
            </a:fld>
            <a:endParaRPr lang="en-US" dirty="0"/>
          </a:p>
        </p:txBody>
      </p:sp>
      <p:sp>
        <p:nvSpPr>
          <p:cNvPr id="14" name="Footer Placeholder 13"/>
          <p:cNvSpPr>
            <a:spLocks noGrp="1"/>
          </p:cNvSpPr>
          <p:nvPr>
            <p:ph type="ftr" sz="quarter" idx="12"/>
          </p:nvPr>
        </p:nvSpPr>
        <p:spPr/>
        <p:txBody>
          <a:bodyPr/>
          <a:lstStyle/>
          <a:p>
            <a:r>
              <a:rPr lang="en-US" dirty="0"/>
              <a:t>Access Trip Shopping and Reservation Project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396F883-9AF1-47A7-A94D-BC30453F0125}" type="datetime1">
              <a:rPr lang="en-US" smtClean="0"/>
              <a:t>5/22/2018</a:t>
            </a:fld>
            <a:endParaRPr lang="en-US" dirty="0"/>
          </a:p>
        </p:txBody>
      </p:sp>
      <p:sp>
        <p:nvSpPr>
          <p:cNvPr id="10" name="Slide Number Placeholder 9"/>
          <p:cNvSpPr>
            <a:spLocks noGrp="1"/>
          </p:cNvSpPr>
          <p:nvPr>
            <p:ph type="sldNum" sz="quarter" idx="16"/>
          </p:nvPr>
        </p:nvSpPr>
        <p:spPr/>
        <p:txBody>
          <a:bodyPr rtlCol="0"/>
          <a:lstStyle/>
          <a:p>
            <a:fld id="{33D22244-2409-4225-B51F-BAAA4447DC13}" type="slidenum">
              <a:rPr lang="en-US" smtClean="0"/>
              <a:t>‹#›</a:t>
            </a:fld>
            <a:endParaRPr lang="en-US" dirty="0"/>
          </a:p>
        </p:txBody>
      </p:sp>
      <p:sp>
        <p:nvSpPr>
          <p:cNvPr id="12" name="Footer Placeholder 11"/>
          <p:cNvSpPr>
            <a:spLocks noGrp="1"/>
          </p:cNvSpPr>
          <p:nvPr>
            <p:ph type="ftr" sz="quarter" idx="17"/>
          </p:nvPr>
        </p:nvSpPr>
        <p:spPr/>
        <p:txBody>
          <a:bodyPr rtlCol="0"/>
          <a:lstStyle/>
          <a:p>
            <a:r>
              <a:rPr lang="en-US" dirty="0"/>
              <a:t>Access Trip Shopping and Reservation Project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82393DB3-2A5F-451D-A547-E721FE466580}" type="datetime1">
              <a:rPr lang="en-US" smtClean="0"/>
              <a:t>5/22/2018</a:t>
            </a:fld>
            <a:endParaRPr lang="en-US" dirty="0"/>
          </a:p>
        </p:txBody>
      </p:sp>
      <p:sp>
        <p:nvSpPr>
          <p:cNvPr id="12" name="Slide Number Placeholder 11"/>
          <p:cNvSpPr>
            <a:spLocks noGrp="1"/>
          </p:cNvSpPr>
          <p:nvPr>
            <p:ph type="sldNum" sz="quarter" idx="16"/>
          </p:nvPr>
        </p:nvSpPr>
        <p:spPr/>
        <p:txBody>
          <a:bodyPr rtlCol="0"/>
          <a:lstStyle/>
          <a:p>
            <a:fld id="{33D22244-2409-4225-B51F-BAAA4447DC13}" type="slidenum">
              <a:rPr lang="en-US" smtClean="0"/>
              <a:t>‹#›</a:t>
            </a:fld>
            <a:endParaRPr lang="en-US" dirty="0"/>
          </a:p>
        </p:txBody>
      </p:sp>
      <p:sp>
        <p:nvSpPr>
          <p:cNvPr id="14" name="Footer Placeholder 13"/>
          <p:cNvSpPr>
            <a:spLocks noGrp="1"/>
          </p:cNvSpPr>
          <p:nvPr>
            <p:ph type="ftr" sz="quarter" idx="17"/>
          </p:nvPr>
        </p:nvSpPr>
        <p:spPr/>
        <p:txBody>
          <a:bodyPr rtlCol="0"/>
          <a:lstStyle/>
          <a:p>
            <a:r>
              <a:rPr lang="en-US" dirty="0"/>
              <a:t>Access Trip Shopping and Reservation Project</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F9756CC-77C2-4D3D-9908-CF9B3A702626}" type="datetime1">
              <a:rPr lang="en-US" smtClean="0"/>
              <a:t>5/22/2018</a:t>
            </a:fld>
            <a:endParaRPr lang="en-US" dirty="0"/>
          </a:p>
        </p:txBody>
      </p:sp>
      <p:sp>
        <p:nvSpPr>
          <p:cNvPr id="4" name="Footer Placeholder 3"/>
          <p:cNvSpPr>
            <a:spLocks noGrp="1"/>
          </p:cNvSpPr>
          <p:nvPr>
            <p:ph type="ftr" sz="quarter" idx="11"/>
          </p:nvPr>
        </p:nvSpPr>
        <p:spPr/>
        <p:txBody>
          <a:bodyPr/>
          <a:lstStyle/>
          <a:p>
            <a:r>
              <a:rPr lang="en-US" dirty="0"/>
              <a:t>Access Trip Shopping and Reservation Project</a:t>
            </a: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3D22244-2409-4225-B51F-BAAA4447DC13}"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A5B80-6FC1-4DF1-9662-1F0A268E39D0}" type="datetime1">
              <a:rPr lang="en-US" smtClean="0"/>
              <a:t>5/22/2018</a:t>
            </a:fld>
            <a:endParaRPr lang="en-US" dirty="0"/>
          </a:p>
        </p:txBody>
      </p:sp>
      <p:sp>
        <p:nvSpPr>
          <p:cNvPr id="3" name="Footer Placeholder 2"/>
          <p:cNvSpPr>
            <a:spLocks noGrp="1"/>
          </p:cNvSpPr>
          <p:nvPr>
            <p:ph type="ftr" sz="quarter" idx="11"/>
          </p:nvPr>
        </p:nvSpPr>
        <p:spPr/>
        <p:txBody>
          <a:bodyPr/>
          <a:lstStyle/>
          <a:p>
            <a:r>
              <a:rPr lang="en-US" dirty="0"/>
              <a:t>Access Trip Shopping and Reservation Project</a:t>
            </a: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3D22244-2409-4225-B51F-BAAA4447DC1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4693DE4C-8C88-46F5-A37F-8248D59C8E13}" type="datetime1">
              <a:rPr lang="en-US" smtClean="0"/>
              <a:t>5/22/2018</a:t>
            </a:fld>
            <a:endParaRPr lang="en-US" dirty="0"/>
          </a:p>
        </p:txBody>
      </p:sp>
      <p:sp>
        <p:nvSpPr>
          <p:cNvPr id="6" name="Footer Placeholder 5"/>
          <p:cNvSpPr>
            <a:spLocks noGrp="1"/>
          </p:cNvSpPr>
          <p:nvPr>
            <p:ph type="ftr" sz="quarter" idx="11"/>
          </p:nvPr>
        </p:nvSpPr>
        <p:spPr/>
        <p:txBody>
          <a:bodyPr/>
          <a:lstStyle/>
          <a:p>
            <a:r>
              <a:rPr lang="en-US" dirty="0"/>
              <a:t>Access Trip Shopping and Reservation Project</a:t>
            </a: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3D22244-2409-4225-B51F-BAAA4447DC13}" type="slidenum">
              <a:rPr lang="en-US" smtClean="0"/>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8C65316E-9A11-4225-8EC1-19F1FCE3B1F1}" type="datetime1">
              <a:rPr lang="en-US" smtClean="0"/>
              <a:t>5/22/2018</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3D22244-2409-4225-B51F-BAAA4447DC13}" type="slidenum">
              <a:rPr lang="en-US" smtClean="0"/>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r>
              <a:rPr lang="en-US" dirty="0"/>
              <a:t>Access Trip Shopping and Reservation Project</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C937754-4630-4748-8C46-F0E0407E5878}" type="datetime1">
              <a:rPr lang="en-US" smtClean="0"/>
              <a:t>5/22/2018</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dirty="0"/>
              <a:t>Access Trip Shopping and Reservation Project</a:t>
            </a: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3D22244-2409-4225-B51F-BAAA4447DC1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sldNum="0"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mailto:davidrishel@gmai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Putting The Pieces Together 2018,</a:t>
            </a:r>
            <a:br>
              <a:rPr lang="en-US" dirty="0"/>
            </a:br>
            <a:r>
              <a:rPr lang="en-US" dirty="0"/>
              <a:t>“Ask the Expert”</a:t>
            </a:r>
          </a:p>
        </p:txBody>
      </p:sp>
      <p:sp>
        <p:nvSpPr>
          <p:cNvPr id="3" name="Subtitle 2"/>
          <p:cNvSpPr>
            <a:spLocks noGrp="1"/>
          </p:cNvSpPr>
          <p:nvPr>
            <p:ph type="subTitle" idx="1"/>
          </p:nvPr>
        </p:nvSpPr>
        <p:spPr/>
        <p:txBody>
          <a:bodyPr>
            <a:normAutofit fontScale="25000" lnSpcReduction="20000"/>
          </a:bodyPr>
          <a:lstStyle/>
          <a:p>
            <a:endParaRPr lang="en-US" dirty="0"/>
          </a:p>
          <a:p>
            <a:endParaRPr lang="en-US" dirty="0"/>
          </a:p>
          <a:p>
            <a:endParaRPr lang="en-US" dirty="0"/>
          </a:p>
          <a:p>
            <a:r>
              <a:rPr lang="en-US" dirty="0"/>
              <a:t>April </a:t>
            </a:r>
            <a:r>
              <a:rPr lang="en-US" dirty="0" smtClean="0"/>
              <a:t>22, </a:t>
            </a:r>
            <a:r>
              <a:rPr lang="en-US" dirty="0"/>
              <a:t>2018</a:t>
            </a:r>
          </a:p>
        </p:txBody>
      </p:sp>
      <p:sp>
        <p:nvSpPr>
          <p:cNvPr id="4" name="Footer Placeholder 3"/>
          <p:cNvSpPr>
            <a:spLocks noGrp="1"/>
          </p:cNvSpPr>
          <p:nvPr>
            <p:ph type="ftr" sz="quarter" idx="11"/>
          </p:nvPr>
        </p:nvSpPr>
        <p:spPr/>
        <p:txBody>
          <a:bodyPr/>
          <a:lstStyle/>
          <a:p>
            <a:r>
              <a:rPr lang="en-US" dirty="0"/>
              <a:t>Putting the Pieces Together, 2018, Leavenworth, WA, “Ask the Expert”</a:t>
            </a:r>
          </a:p>
        </p:txBody>
      </p:sp>
    </p:spTree>
    <p:extLst>
      <p:ext uri="{BB962C8B-B14F-4D97-AF65-F5344CB8AC3E}">
        <p14:creationId xmlns:p14="http://schemas.microsoft.com/office/powerpoint/2010/main" val="2731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Collecting customer demographic </a:t>
            </a:r>
            <a:r>
              <a:rPr lang="en-US" dirty="0" smtClean="0"/>
              <a:t>data</a:t>
            </a:r>
            <a:r>
              <a:rPr lang="en-US" dirty="0"/>
              <a:t>:</a:t>
            </a:r>
            <a:r>
              <a:rPr lang="en-US" dirty="0" smtClean="0"/>
              <a:t> </a:t>
            </a:r>
            <a:r>
              <a:rPr lang="en-US" dirty="0"/>
              <a:t>Is there any guidance from the FTA on what </a:t>
            </a:r>
            <a:r>
              <a:rPr lang="en-US" dirty="0" smtClean="0"/>
              <a:t>agencies </a:t>
            </a:r>
            <a:r>
              <a:rPr lang="en-US" dirty="0"/>
              <a:t>can or should be collecting for ADA paratransit</a:t>
            </a:r>
            <a:r>
              <a:rPr lang="en-US" dirty="0" smtClean="0"/>
              <a:t>?</a:t>
            </a:r>
          </a:p>
          <a:p>
            <a:r>
              <a:rPr lang="en-US" dirty="0" smtClean="0"/>
              <a:t>A:  The ADA does not address this, but be sure you are not using anything like this for determinations or trip priorities.  Remember you must safeguard the data you collect. </a:t>
            </a:r>
            <a:endParaRPr lang="en-US" dirty="0"/>
          </a:p>
          <a:p>
            <a:endParaRPr lang="en-US" dirty="0"/>
          </a:p>
        </p:txBody>
      </p:sp>
    </p:spTree>
    <p:extLst>
      <p:ext uri="{BB962C8B-B14F-4D97-AF65-F5344CB8AC3E}">
        <p14:creationId xmlns:p14="http://schemas.microsoft.com/office/powerpoint/2010/main" val="1527084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Q: </a:t>
            </a:r>
            <a:r>
              <a:rPr lang="en-US" dirty="0"/>
              <a:t>We have a passenger that rides our fixed route in a powered wheelchair. He hangs very </a:t>
            </a:r>
            <a:r>
              <a:rPr lang="en-US" dirty="0" smtClean="0"/>
              <a:t>heavy bags </a:t>
            </a:r>
            <a:r>
              <a:rPr lang="en-US" dirty="0"/>
              <a:t>off the back of his device, which makes it difficult to secure the device </a:t>
            </a:r>
            <a:r>
              <a:rPr lang="en-US" dirty="0" smtClean="0"/>
              <a:t>in the </a:t>
            </a:r>
            <a:r>
              <a:rPr lang="en-US" dirty="0"/>
              <a:t>rear. When told about the bags making it difficult, he stated that he was going to put on more and heavier bags to make it even more difficult. Are we still required to transport the device if the customer purposefully makes it harder, if not impossible to secure</a:t>
            </a:r>
            <a:r>
              <a:rPr lang="en-US" dirty="0" smtClean="0"/>
              <a:t>?</a:t>
            </a:r>
          </a:p>
          <a:p>
            <a:r>
              <a:rPr lang="en-US" dirty="0" smtClean="0"/>
              <a:t>A: This sounds like a passenger behavior issue, not an ADA issue.  If your policy requires securement, you may refuse transport if he is preventing this.</a:t>
            </a:r>
            <a:endParaRPr lang="en-US" dirty="0"/>
          </a:p>
          <a:p>
            <a:endParaRPr lang="en-US" dirty="0"/>
          </a:p>
        </p:txBody>
      </p:sp>
    </p:spTree>
    <p:extLst>
      <p:ext uri="{BB962C8B-B14F-4D97-AF65-F5344CB8AC3E}">
        <p14:creationId xmlns:p14="http://schemas.microsoft.com/office/powerpoint/2010/main" val="1398673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pPr lvl="0"/>
            <a:r>
              <a:rPr lang="en-US" dirty="0" smtClean="0"/>
              <a:t>Q: </a:t>
            </a:r>
            <a:r>
              <a:rPr lang="en-US" dirty="0"/>
              <a:t>We recently had a mother send in a Dial-A-Ride (para-transit) application for her 3 year old child who has autism. She stated that the child is unable to ride fixed route because switching buses upsets the child. Does this fall under an ADA disability and qualify the child for Dial-A-Ride</a:t>
            </a:r>
            <a:r>
              <a:rPr lang="en-US" dirty="0" smtClean="0"/>
              <a:t>?</a:t>
            </a:r>
          </a:p>
          <a:p>
            <a:pPr lvl="0"/>
            <a:r>
              <a:rPr lang="en-US" dirty="0" smtClean="0"/>
              <a:t>A:  Yes, it could.  Do you have policies on children riding transit in your system?  This would be an area to consider medical verification.</a:t>
            </a:r>
            <a:endParaRPr lang="en-US" dirty="0"/>
          </a:p>
          <a:p>
            <a:endParaRPr lang="en-US" dirty="0"/>
          </a:p>
        </p:txBody>
      </p:sp>
    </p:spTree>
    <p:extLst>
      <p:ext uri="{BB962C8B-B14F-4D97-AF65-F5344CB8AC3E}">
        <p14:creationId xmlns:p14="http://schemas.microsoft.com/office/powerpoint/2010/main" val="438476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I would like the issue of size and weight to be addressed. I have a passenger that weighs 441lbs. Our Operators are only required to push/pull 300lbs. What is our responsibility to transport over weight passengers? </a:t>
            </a:r>
            <a:endParaRPr lang="en-US" dirty="0" smtClean="0"/>
          </a:p>
          <a:p>
            <a:r>
              <a:rPr lang="en-US" dirty="0" smtClean="0"/>
              <a:t>A: ADA regulations require accommodation of 600 pound wheelchair/passenger combos on lifts.  You must meet this minimum.  You are not required to push a 600 pound wheelchair up a ramp.  </a:t>
            </a:r>
            <a:endParaRPr lang="en-US" dirty="0"/>
          </a:p>
        </p:txBody>
      </p:sp>
    </p:spTree>
    <p:extLst>
      <p:ext uri="{BB962C8B-B14F-4D97-AF65-F5344CB8AC3E}">
        <p14:creationId xmlns:p14="http://schemas.microsoft.com/office/powerpoint/2010/main" val="4143595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What is our responsibility when our passenger no shows and our bus service has stopped and expects us to come and get them? Example, we have a passenger that goes to the casino. She no shows and expects us to come back and get her when the service is no longer going in that area. </a:t>
            </a:r>
            <a:endParaRPr lang="en-US" dirty="0" smtClean="0"/>
          </a:p>
          <a:p>
            <a:r>
              <a:rPr lang="en-US" dirty="0" smtClean="0"/>
              <a:t>A: You have no ADA obligation to get the passenger.  This is outside normal operating hours.</a:t>
            </a:r>
            <a:endParaRPr lang="en-US" dirty="0"/>
          </a:p>
        </p:txBody>
      </p:sp>
    </p:spTree>
    <p:extLst>
      <p:ext uri="{BB962C8B-B14F-4D97-AF65-F5344CB8AC3E}">
        <p14:creationId xmlns:p14="http://schemas.microsoft.com/office/powerpoint/2010/main" val="2914129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Can we request that a service animal be clean?   </a:t>
            </a:r>
            <a:endParaRPr lang="en-US" dirty="0" smtClean="0"/>
          </a:p>
          <a:p>
            <a:r>
              <a:rPr lang="en-US" dirty="0" smtClean="0"/>
              <a:t>A:  This is pretty unenforceable.  If a passenger has documented instances of creating a hazard to other passengers, you may have a basis to deny the passenger service after these incidents, not before.</a:t>
            </a:r>
            <a:endParaRPr lang="en-US" dirty="0"/>
          </a:p>
        </p:txBody>
      </p:sp>
    </p:spTree>
    <p:extLst>
      <p:ext uri="{BB962C8B-B14F-4D97-AF65-F5344CB8AC3E}">
        <p14:creationId xmlns:p14="http://schemas.microsoft.com/office/powerpoint/2010/main" val="15540713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Q: We require </a:t>
            </a:r>
            <a:r>
              <a:rPr lang="en-US" dirty="0"/>
              <a:t>100% in person interviews for </a:t>
            </a:r>
            <a:r>
              <a:rPr lang="en-US" dirty="0" smtClean="0"/>
              <a:t>eligibility </a:t>
            </a:r>
            <a:r>
              <a:rPr lang="en-US" dirty="0"/>
              <a:t>and 100% of ADA customers when re-certifying. </a:t>
            </a:r>
            <a:r>
              <a:rPr lang="en-US" dirty="0" smtClean="0"/>
              <a:t>We </a:t>
            </a:r>
            <a:r>
              <a:rPr lang="en-US" dirty="0"/>
              <a:t>want to interview the re-certifying ADA customers who were eligible for conditional status only. (it is now the 2nd 3-year re-certification since the interviews were started) </a:t>
            </a:r>
            <a:r>
              <a:rPr lang="en-US" dirty="0" smtClean="0"/>
              <a:t>Does </a:t>
            </a:r>
            <a:r>
              <a:rPr lang="en-US" dirty="0"/>
              <a:t>this decision have ADA </a:t>
            </a:r>
            <a:r>
              <a:rPr lang="en-US" dirty="0" smtClean="0"/>
              <a:t>implications? What </a:t>
            </a:r>
            <a:r>
              <a:rPr lang="en-US" dirty="0"/>
              <a:t>are factors we should consider in the re-certifying and interview process</a:t>
            </a:r>
            <a:r>
              <a:rPr lang="en-US" dirty="0" smtClean="0"/>
              <a:t>?</a:t>
            </a:r>
          </a:p>
          <a:p>
            <a:r>
              <a:rPr lang="en-US" dirty="0" smtClean="0"/>
              <a:t>A: This is fine.  Just be sure your criteria are written down and consistent.  You are not required to do recertification, so you have flexibility in how you do it.</a:t>
            </a:r>
            <a:endParaRPr lang="en-US" dirty="0"/>
          </a:p>
          <a:p>
            <a:endParaRPr lang="en-US" dirty="0"/>
          </a:p>
        </p:txBody>
      </p:sp>
    </p:spTree>
    <p:extLst>
      <p:ext uri="{BB962C8B-B14F-4D97-AF65-F5344CB8AC3E}">
        <p14:creationId xmlns:p14="http://schemas.microsoft.com/office/powerpoint/2010/main" val="5864087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#13</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77500" lnSpcReduction="20000"/>
          </a:bodyPr>
          <a:lstStyle/>
          <a:p>
            <a:pPr lvl="0"/>
            <a:r>
              <a:rPr lang="en-US" dirty="0" smtClean="0"/>
              <a:t>Q: Customer </a:t>
            </a:r>
            <a:r>
              <a:rPr lang="en-US" dirty="0"/>
              <a:t>on Fixed-route has asked for Reasonable Modification for his electric bike to be allowed on the bike rack. The bike weighs with the two batteries 75 lbs. The manufacturer specifications indicate a max for one bike at 55 lbs. The total weight for two bikes on the rack is 110 lbs. The customer is asking that he use the bike rack as his bike is under the </a:t>
            </a:r>
            <a:r>
              <a:rPr lang="en-US" dirty="0" smtClean="0"/>
              <a:t>100 </a:t>
            </a:r>
            <a:r>
              <a:rPr lang="en-US" dirty="0"/>
              <a:t>lbs</a:t>
            </a:r>
            <a:r>
              <a:rPr lang="en-US" dirty="0" smtClean="0"/>
              <a:t>.</a:t>
            </a:r>
          </a:p>
          <a:p>
            <a:pPr lvl="0"/>
            <a:r>
              <a:rPr lang="en-US" dirty="0" smtClean="0"/>
              <a:t>A: A bicycle may not be a mobility device because it can’t be operated among pedestrians.  It is considered a vehicle and must be on a road or bike path.  However, others may differ with this opinion.  Bike racks are not addressed in the ADA rules and it would be wise not to exceed their design specifications.  However, the bike rack is no-doubt engineered to accommodate 200% of stated capacity.  Check with the manufacturer for a waiver.  How do drivers know the weight of the bicycle?</a:t>
            </a:r>
            <a:endParaRPr lang="en-US" dirty="0"/>
          </a:p>
          <a:p>
            <a:endParaRPr lang="en-US" dirty="0"/>
          </a:p>
        </p:txBody>
      </p:sp>
    </p:spTree>
    <p:extLst>
      <p:ext uri="{BB962C8B-B14F-4D97-AF65-F5344CB8AC3E}">
        <p14:creationId xmlns:p14="http://schemas.microsoft.com/office/powerpoint/2010/main" val="7311012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85000" lnSpcReduction="20000"/>
          </a:bodyPr>
          <a:lstStyle/>
          <a:p>
            <a:r>
              <a:rPr lang="en-US" dirty="0" smtClean="0"/>
              <a:t>Q: Passenger has </a:t>
            </a:r>
            <a:r>
              <a:rPr lang="en-US" dirty="0"/>
              <a:t>temporary full </a:t>
            </a:r>
            <a:r>
              <a:rPr lang="en-US" dirty="0" smtClean="0"/>
              <a:t>paratransit </a:t>
            </a:r>
            <a:r>
              <a:rPr lang="en-US" dirty="0"/>
              <a:t>service due to a recent injury. Normally, </a:t>
            </a:r>
            <a:r>
              <a:rPr lang="en-US" dirty="0" smtClean="0"/>
              <a:t>she </a:t>
            </a:r>
            <a:r>
              <a:rPr lang="en-US" dirty="0"/>
              <a:t>transports her son to his elementary school because they choose to live beyond the boundaries for him to ride the school bus.  </a:t>
            </a:r>
            <a:r>
              <a:rPr lang="en-US" dirty="0" smtClean="0"/>
              <a:t>She </a:t>
            </a:r>
            <a:r>
              <a:rPr lang="en-US" dirty="0"/>
              <a:t>wants Access to transport her with her son to drop him off at school and the reverse to pick him up. She understands that both return rides would not be immediate and would be a separate trip likely on a different bus taking her or them home.  Since we do not provide public school transportation, what are our obligations to provide her service to and from this location? </a:t>
            </a:r>
            <a:endParaRPr lang="en-US" dirty="0" smtClean="0"/>
          </a:p>
          <a:p>
            <a:r>
              <a:rPr lang="en-US" dirty="0" smtClean="0"/>
              <a:t>A: An eligible passenger may ride to any destination they want for any reason.  She is getting the ride and taking her son as her companion.  You must transport her, unless this trip is beyond your service area/time.</a:t>
            </a:r>
            <a:endParaRPr lang="en-US" dirty="0"/>
          </a:p>
        </p:txBody>
      </p:sp>
    </p:spTree>
    <p:extLst>
      <p:ext uri="{BB962C8B-B14F-4D97-AF65-F5344CB8AC3E}">
        <p14:creationId xmlns:p14="http://schemas.microsoft.com/office/powerpoint/2010/main" val="3559537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#15</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When someone wants to have visitor status and wants to self-certify, our transit requests that the person tell us what the qualifying disability is and how it prevents bus use. i.e. vision and cant navigate an unknown bus system.  Are there any guidelines through the ADA or DOT on what can be asked? </a:t>
            </a:r>
            <a:endParaRPr lang="en-US" dirty="0" smtClean="0"/>
          </a:p>
          <a:p>
            <a:r>
              <a:rPr lang="en-US" dirty="0" smtClean="0"/>
              <a:t>A: Visitor eligibility is really based on the honor system.  It is only for 21 days, after which you may require them to apply for certification.</a:t>
            </a:r>
            <a:endParaRPr lang="en-US" dirty="0"/>
          </a:p>
        </p:txBody>
      </p:sp>
    </p:spTree>
    <p:extLst>
      <p:ext uri="{BB962C8B-B14F-4D97-AF65-F5344CB8AC3E}">
        <p14:creationId xmlns:p14="http://schemas.microsoft.com/office/powerpoint/2010/main" val="1154845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4" name="Content Placeholder 3"/>
          <p:cNvSpPr>
            <a:spLocks noGrp="1"/>
          </p:cNvSpPr>
          <p:nvPr>
            <p:ph sz="quarter" idx="1"/>
          </p:nvPr>
        </p:nvSpPr>
        <p:spPr/>
        <p:txBody>
          <a:bodyPr/>
          <a:lstStyle/>
          <a:p>
            <a:r>
              <a:rPr lang="en-US" dirty="0" smtClean="0"/>
              <a:t>David Rishel</a:t>
            </a:r>
          </a:p>
          <a:p>
            <a:pPr lvl="1"/>
            <a:r>
              <a:rPr lang="en-US" dirty="0" smtClean="0"/>
              <a:t>US Navy</a:t>
            </a:r>
          </a:p>
          <a:p>
            <a:pPr lvl="1"/>
            <a:r>
              <a:rPr lang="en-US" dirty="0" smtClean="0"/>
              <a:t>Mayflower Contract Services</a:t>
            </a:r>
          </a:p>
          <a:p>
            <a:pPr lvl="1"/>
            <a:r>
              <a:rPr lang="en-US" dirty="0" smtClean="0"/>
              <a:t>New Jersey Transit</a:t>
            </a:r>
          </a:p>
          <a:p>
            <a:pPr lvl="1"/>
            <a:r>
              <a:rPr lang="en-US" dirty="0" smtClean="0"/>
              <a:t>Consulting</a:t>
            </a:r>
          </a:p>
          <a:p>
            <a:pPr lvl="1"/>
            <a:r>
              <a:rPr lang="en-US" dirty="0" smtClean="0"/>
              <a:t>APTA</a:t>
            </a:r>
          </a:p>
          <a:p>
            <a:pPr lvl="1"/>
            <a:r>
              <a:rPr lang="en-US" dirty="0" smtClean="0"/>
              <a:t>TRB</a:t>
            </a:r>
          </a:p>
          <a:p>
            <a:r>
              <a:rPr lang="en-US" dirty="0" smtClean="0"/>
              <a:t>And you are</a:t>
            </a:r>
            <a:r>
              <a:rPr lang="mr-IN" dirty="0" smtClean="0"/>
              <a:t>…</a:t>
            </a:r>
            <a:r>
              <a:rPr lang="en-US" dirty="0" smtClean="0"/>
              <a:t>?</a:t>
            </a:r>
            <a:endParaRPr lang="en-US" dirty="0"/>
          </a:p>
        </p:txBody>
      </p:sp>
    </p:spTree>
    <p:extLst>
      <p:ext uri="{BB962C8B-B14F-4D97-AF65-F5344CB8AC3E}">
        <p14:creationId xmlns:p14="http://schemas.microsoft.com/office/powerpoint/2010/main" val="7510709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#16</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Q: </a:t>
            </a:r>
            <a:r>
              <a:rPr lang="en-US" dirty="0"/>
              <a:t>If we send a specific inquiry to a provider (for professional verification) asking specific questions and instead of responding to our questions, the provider writes a letter.  Can we ‘</a:t>
            </a:r>
            <a:r>
              <a:rPr lang="en-US" i="1" dirty="0"/>
              <a:t>incomplete</a:t>
            </a:r>
            <a:r>
              <a:rPr lang="en-US" dirty="0"/>
              <a:t>’ a process for not getting the ‘needed’ information? (Not answering our questions.)? </a:t>
            </a:r>
          </a:p>
          <a:p>
            <a:r>
              <a:rPr lang="en-US" dirty="0" smtClean="0"/>
              <a:t>A: Technically, yes, but only if the professional really didn’t answer the required question or provide the needed information, and the question about the applicant was substantive.  Would this pass the “60 Minutes” test?</a:t>
            </a:r>
            <a:endParaRPr lang="en-US" dirty="0"/>
          </a:p>
        </p:txBody>
      </p:sp>
    </p:spTree>
    <p:extLst>
      <p:ext uri="{BB962C8B-B14F-4D97-AF65-F5344CB8AC3E}">
        <p14:creationId xmlns:p14="http://schemas.microsoft.com/office/powerpoint/2010/main" val="2222338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Q: </a:t>
            </a:r>
            <a:r>
              <a:rPr lang="en-US" dirty="0"/>
              <a:t>Do applicants have the right to add more information to their file </a:t>
            </a:r>
            <a:r>
              <a:rPr lang="en-US" i="1" u="sng" dirty="0"/>
              <a:t>after</a:t>
            </a:r>
            <a:r>
              <a:rPr lang="en-US" dirty="0"/>
              <a:t> we’ve considered an application complete?  (Consider that new claims are being made that were not part of the initial application that we’ve already begun to process.)  Can we remove this information as unsolicited after the fact? </a:t>
            </a:r>
          </a:p>
          <a:p>
            <a:r>
              <a:rPr lang="en-US" dirty="0" smtClean="0"/>
              <a:t>A: You may close an application at a certain point, but if a person forgot to submit something important it would be wise to accept it, otherwise they will just appeal.  If you feel they are playing the process, then use your judgement.</a:t>
            </a:r>
            <a:endParaRPr lang="en-US" dirty="0"/>
          </a:p>
        </p:txBody>
      </p:sp>
    </p:spTree>
    <p:extLst>
      <p:ext uri="{BB962C8B-B14F-4D97-AF65-F5344CB8AC3E}">
        <p14:creationId xmlns:p14="http://schemas.microsoft.com/office/powerpoint/2010/main" val="17946093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If we must accept </a:t>
            </a:r>
            <a:r>
              <a:rPr lang="en-US" dirty="0" smtClean="0"/>
              <a:t>new information for an application, </a:t>
            </a:r>
            <a:r>
              <a:rPr lang="en-US" dirty="0"/>
              <a:t>can we start a new 21-day process over each time they do this</a:t>
            </a:r>
            <a:r>
              <a:rPr lang="en-US" dirty="0" smtClean="0"/>
              <a:t>?</a:t>
            </a:r>
          </a:p>
          <a:p>
            <a:r>
              <a:rPr lang="en-US" dirty="0" smtClean="0"/>
              <a:t>A: Your process should have a point where it is considered to be “complete,” after which the 21 day clock starts.  Your medical verification and other steps should be done before this official “complete” point.  After this, you would not normally be getting additional information.</a:t>
            </a:r>
            <a:endParaRPr lang="en-US" dirty="0"/>
          </a:p>
          <a:p>
            <a:endParaRPr lang="en-US" dirty="0"/>
          </a:p>
        </p:txBody>
      </p:sp>
    </p:spTree>
    <p:extLst>
      <p:ext uri="{BB962C8B-B14F-4D97-AF65-F5344CB8AC3E}">
        <p14:creationId xmlns:p14="http://schemas.microsoft.com/office/powerpoint/2010/main" val="21245548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Given that the whole point of the appeal process is to give an individual the right to be heard in person, do we have to have an appeal hearing and decision for an appellant who does not show for their scheduled appeal hearing?   </a:t>
            </a:r>
          </a:p>
          <a:p>
            <a:r>
              <a:rPr lang="en-US" dirty="0" smtClean="0"/>
              <a:t>A:  The hearing should go on as scheduled if the person simply does not show for their hearing, but you should be reasonable if there was some last minute problem the passenger encountered.</a:t>
            </a:r>
            <a:endParaRPr lang="en-US" dirty="0"/>
          </a:p>
        </p:txBody>
      </p:sp>
    </p:spTree>
    <p:extLst>
      <p:ext uri="{BB962C8B-B14F-4D97-AF65-F5344CB8AC3E}">
        <p14:creationId xmlns:p14="http://schemas.microsoft.com/office/powerpoint/2010/main" val="19640754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a:bodyPr>
          <a:lstStyle/>
          <a:p>
            <a:r>
              <a:rPr lang="en-US" dirty="0" smtClean="0"/>
              <a:t>Q: </a:t>
            </a:r>
            <a:r>
              <a:rPr lang="en-US" dirty="0"/>
              <a:t>We’re considering having a first stage or step of appeal as a file review process.  Can we do that? </a:t>
            </a:r>
            <a:r>
              <a:rPr lang="en-US" dirty="0" smtClean="0"/>
              <a:t>If </a:t>
            </a:r>
            <a:r>
              <a:rPr lang="en-US" dirty="0"/>
              <a:t>so, it all </a:t>
            </a:r>
            <a:r>
              <a:rPr lang="en-US" dirty="0" smtClean="0"/>
              <a:t>cases? If </a:t>
            </a:r>
            <a:r>
              <a:rPr lang="en-US" dirty="0"/>
              <a:t>not, can we make it a customer option?  </a:t>
            </a:r>
            <a:endParaRPr lang="en-US" dirty="0" smtClean="0"/>
          </a:p>
          <a:p>
            <a:r>
              <a:rPr lang="en-US" dirty="0" smtClean="0"/>
              <a:t>A:  Multi-step appeal processes are not recommended and could be a problem, depending on how they were structured.  You may have an administrative review step that could overturn an obviously wrong denial, but all other appeals should be done in a single process, being mindful of the 30 day decision window.</a:t>
            </a:r>
            <a:endParaRPr lang="en-US" dirty="0"/>
          </a:p>
          <a:p>
            <a:endParaRPr lang="en-US" dirty="0"/>
          </a:p>
        </p:txBody>
      </p:sp>
    </p:spTree>
    <p:extLst>
      <p:ext uri="{BB962C8B-B14F-4D97-AF65-F5344CB8AC3E}">
        <p14:creationId xmlns:p14="http://schemas.microsoft.com/office/powerpoint/2010/main" val="5921009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#21</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We have individual’s seeking our paratransit service for very short-term needs.  For example, appointments where the doctor’s office </a:t>
            </a:r>
            <a:r>
              <a:rPr lang="en-US" b="1" dirty="0"/>
              <a:t>requires</a:t>
            </a:r>
            <a:r>
              <a:rPr lang="en-US" dirty="0"/>
              <a:t> them to have ‘</a:t>
            </a:r>
            <a:r>
              <a:rPr lang="en-US" b="1" dirty="0"/>
              <a:t>a ride home</a:t>
            </a:r>
            <a:r>
              <a:rPr lang="en-US" dirty="0"/>
              <a:t>’.  </a:t>
            </a:r>
            <a:r>
              <a:rPr lang="en-US" dirty="0" smtClean="0"/>
              <a:t>Does </a:t>
            </a:r>
            <a:r>
              <a:rPr lang="en-US" dirty="0"/>
              <a:t>this type of an appointment or need (one that has some impact on an individual for a few hours one time or perhaps every month or two); meet the definition of a disability for paratransit service?  </a:t>
            </a:r>
            <a:endParaRPr lang="en-US" dirty="0" smtClean="0"/>
          </a:p>
          <a:p>
            <a:r>
              <a:rPr lang="en-US" dirty="0" smtClean="0"/>
              <a:t>A: Generally, No.</a:t>
            </a:r>
            <a:endParaRPr lang="en-US" dirty="0"/>
          </a:p>
          <a:p>
            <a:endParaRPr lang="en-US" dirty="0"/>
          </a:p>
        </p:txBody>
      </p:sp>
    </p:spTree>
    <p:extLst>
      <p:ext uri="{BB962C8B-B14F-4D97-AF65-F5344CB8AC3E}">
        <p14:creationId xmlns:p14="http://schemas.microsoft.com/office/powerpoint/2010/main" val="3667431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#22</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55000" lnSpcReduction="20000"/>
          </a:bodyPr>
          <a:lstStyle/>
          <a:p>
            <a:r>
              <a:rPr lang="en-US" dirty="0" smtClean="0"/>
              <a:t>Q: </a:t>
            </a:r>
            <a:r>
              <a:rPr lang="en-US" dirty="0"/>
              <a:t>There is a woman who is deaf and has other disabilities that affect her mobility (unspecified). She contacted our agency through our Facebook page, inquiring how to get Paratransit. She indicated that she can’t speak on the phone because of her hearing disability, and her TTY phone was stolen. She was given my contact information as the Accessibility </a:t>
            </a:r>
            <a:r>
              <a:rPr lang="en-US" dirty="0" smtClean="0"/>
              <a:t>Officer.  She </a:t>
            </a:r>
            <a:r>
              <a:rPr lang="en-US" dirty="0"/>
              <a:t>and I engaged in a text message conversation during which she told me that she does not have a computer or printer to get the Paratransit application from our website. I offered to mail it to her, but she said that she does not have access to her mail box without Paratransit (she did not elaborate as to why). She also shared that she is in an abusive living environment. </a:t>
            </a:r>
            <a:r>
              <a:rPr lang="en-US" dirty="0" smtClean="0"/>
              <a:t>We </a:t>
            </a:r>
            <a:r>
              <a:rPr lang="en-US" dirty="0"/>
              <a:t>require a medical verification from a health care provider (assuming there is no charge for it), and the signature of the applicant on the Paratransit application form. I offered to assist her with filling out the application form via text, and then mail it to her for her signature and the medical verification. I gave her names, phone numbers, and email addresses of several local social service organizations that could give her a ride to her mailbox and to a doctor’s appointment, in addition to offering information about safe houses and domestic abuse shelters. She was unsatisfied with this solution.  </a:t>
            </a:r>
            <a:r>
              <a:rPr lang="en-US" dirty="0" smtClean="0"/>
              <a:t>I </a:t>
            </a:r>
            <a:r>
              <a:rPr lang="en-US" dirty="0"/>
              <a:t>would like to know if David, and others, have ideas as to what else can be done? In my view, this applicant’s unwillingness to use resources available to her to complete the application is not due to her disability, and therefore accepting an unsigned and/or unverified application would not be a valid “reasonable modification” to our policies.  </a:t>
            </a:r>
            <a:endParaRPr lang="en-US" dirty="0" smtClean="0"/>
          </a:p>
          <a:p>
            <a:r>
              <a:rPr lang="en-US" dirty="0" smtClean="0"/>
              <a:t>A:  The accommodations the agency made seem to have been very reasonable.  If the passenger can’t do any part of the application, you are not obliged to give them eligibility.</a:t>
            </a:r>
            <a:endParaRPr lang="en-US" dirty="0"/>
          </a:p>
          <a:p>
            <a:endParaRPr lang="en-US" dirty="0"/>
          </a:p>
        </p:txBody>
      </p:sp>
    </p:spTree>
    <p:extLst>
      <p:ext uri="{BB962C8B-B14F-4D97-AF65-F5344CB8AC3E}">
        <p14:creationId xmlns:p14="http://schemas.microsoft.com/office/powerpoint/2010/main" val="4702206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#23</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We have a vision impaired customer who missed her ride at the airport because she didn’t make her way to the van.  </a:t>
            </a:r>
            <a:r>
              <a:rPr lang="en-US" dirty="0" smtClean="0"/>
              <a:t>With </a:t>
            </a:r>
            <a:r>
              <a:rPr lang="en-US" dirty="0"/>
              <a:t>the Federal Regulations requiring the driver stay with  the vehicle, what are some of the best practices for Airport pick-ups. </a:t>
            </a:r>
            <a:endParaRPr lang="en-US" dirty="0" smtClean="0"/>
          </a:p>
          <a:p>
            <a:r>
              <a:rPr lang="en-US" dirty="0" smtClean="0"/>
              <a:t>A: Designate a clear and consistent pickup area and give the passenger communication options with dispatch and possibly the driver. </a:t>
            </a:r>
            <a:endParaRPr lang="en-US" dirty="0"/>
          </a:p>
          <a:p>
            <a:endParaRPr lang="en-US" dirty="0"/>
          </a:p>
        </p:txBody>
      </p:sp>
    </p:spTree>
    <p:extLst>
      <p:ext uri="{BB962C8B-B14F-4D97-AF65-F5344CB8AC3E}">
        <p14:creationId xmlns:p14="http://schemas.microsoft.com/office/powerpoint/2010/main" val="13717956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Q: A local not-for-profit agency has </a:t>
            </a:r>
            <a:r>
              <a:rPr lang="en-US" dirty="0"/>
              <a:t>realized it is cheaper to have all their clients apply for ADA paratransit, rather than running their own vehicle.  If the majority of their residents qualified, this would cause a huge strain on the transit agency’s resources.  It feels as if this centers obligation is being subsidized by</a:t>
            </a:r>
            <a:r>
              <a:rPr lang="en-US" b="1" dirty="0"/>
              <a:t> tax </a:t>
            </a:r>
            <a:r>
              <a:rPr lang="en-US" dirty="0"/>
              <a:t>payer monies.  What is the obligation of the public transit agency to the nursing center under the ADA? </a:t>
            </a:r>
            <a:endParaRPr lang="en-US" dirty="0" smtClean="0"/>
          </a:p>
          <a:p>
            <a:r>
              <a:rPr lang="en-US" dirty="0" smtClean="0"/>
              <a:t>A: You must transport all eligible passengers.  However, you don’t have to make it easy for the agency by letting them group-book or promising them group scheduling, these would be “agency trips” and could be provided as a premium to the agency.</a:t>
            </a:r>
            <a:r>
              <a:rPr lang="en-US" dirty="0"/>
              <a:t> </a:t>
            </a:r>
          </a:p>
          <a:p>
            <a:endParaRPr lang="en-US" dirty="0"/>
          </a:p>
        </p:txBody>
      </p:sp>
    </p:spTree>
    <p:extLst>
      <p:ext uri="{BB962C8B-B14F-4D97-AF65-F5344CB8AC3E}">
        <p14:creationId xmlns:p14="http://schemas.microsoft.com/office/powerpoint/2010/main" val="17188977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#25</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Does trip negotiation have to take place at the time of the first call or can it occur with a call back?  For example some systems take the reservation with the first call and then after scheduling has occurred call the rider back to offer the time (that meets ADA guidelines) the afternoon before the trip occurs. </a:t>
            </a:r>
            <a:endParaRPr lang="en-US" dirty="0" smtClean="0"/>
          </a:p>
          <a:p>
            <a:r>
              <a:rPr lang="en-US" dirty="0" smtClean="0"/>
              <a:t>A: You can do this, but be mindful of the trip time negotiation rules.</a:t>
            </a:r>
            <a:endParaRPr lang="en-US" dirty="0"/>
          </a:p>
        </p:txBody>
      </p:sp>
    </p:spTree>
    <p:extLst>
      <p:ext uri="{BB962C8B-B14F-4D97-AF65-F5344CB8AC3E}">
        <p14:creationId xmlns:p14="http://schemas.microsoft.com/office/powerpoint/2010/main" val="226341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Ground Rules</a:t>
            </a:r>
            <a:endParaRPr lang="en-US" dirty="0"/>
          </a:p>
        </p:txBody>
      </p:sp>
      <p:sp>
        <p:nvSpPr>
          <p:cNvPr id="4" name="Footer Placeholder 3"/>
          <p:cNvSpPr>
            <a:spLocks noGrp="1"/>
          </p:cNvSpPr>
          <p:nvPr>
            <p:ph type="ftr" sz="quarter" idx="11"/>
          </p:nvPr>
        </p:nvSpPr>
        <p:spPr/>
        <p:txBody>
          <a:bodyPr/>
          <a:lstStyle/>
          <a:p>
            <a:r>
              <a:rPr lang="en-US" dirty="0" smtClean="0"/>
              <a:t>Putting The Pieces Together 2018</a:t>
            </a:r>
            <a:endParaRPr lang="en-US" dirty="0"/>
          </a:p>
        </p:txBody>
      </p:sp>
      <p:sp>
        <p:nvSpPr>
          <p:cNvPr id="2" name="Content Placeholder 1"/>
          <p:cNvSpPr>
            <a:spLocks noGrp="1"/>
          </p:cNvSpPr>
          <p:nvPr>
            <p:ph sz="quarter" idx="1"/>
          </p:nvPr>
        </p:nvSpPr>
        <p:spPr/>
        <p:txBody>
          <a:bodyPr>
            <a:normAutofit/>
          </a:bodyPr>
          <a:lstStyle/>
          <a:p>
            <a:r>
              <a:rPr lang="en-US" dirty="0"/>
              <a:t>My Goal:  To teach you how to think about these questions yourselves and research the answers</a:t>
            </a:r>
          </a:p>
          <a:p>
            <a:r>
              <a:rPr lang="en-US" dirty="0"/>
              <a:t>I’m not a lawyer, I can’t predict the future </a:t>
            </a:r>
          </a:p>
          <a:p>
            <a:r>
              <a:rPr lang="en-US" dirty="0"/>
              <a:t>Don’t EVER enact a policy because of what we discuss here!</a:t>
            </a:r>
          </a:p>
          <a:p>
            <a:pPr lvl="1"/>
            <a:r>
              <a:rPr lang="en-US" dirty="0" smtClean="0"/>
              <a:t>…Never, ever</a:t>
            </a:r>
            <a:endParaRPr lang="en-US" dirty="0"/>
          </a:p>
          <a:p>
            <a:r>
              <a:rPr lang="en-US" dirty="0"/>
              <a:t>Talk with your Agency counsel, your public advisory body and perhaps your regional FTA staff.</a:t>
            </a:r>
          </a:p>
          <a:p>
            <a:pPr lvl="1"/>
            <a:r>
              <a:rPr lang="en-US" dirty="0"/>
              <a:t>DON’T rely on what Triennial Consultants tell you either</a:t>
            </a:r>
          </a:p>
        </p:txBody>
      </p:sp>
    </p:spTree>
    <p:extLst>
      <p:ext uri="{BB962C8B-B14F-4D97-AF65-F5344CB8AC3E}">
        <p14:creationId xmlns:p14="http://schemas.microsoft.com/office/powerpoint/2010/main" val="1132704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#26</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A transit agency wants to install a bus stop sign to an existing bus stop. Will they be required to improve that stop to full ADA compliance? </a:t>
            </a:r>
            <a:endParaRPr lang="en-US" dirty="0" smtClean="0"/>
          </a:p>
          <a:p>
            <a:r>
              <a:rPr lang="en-US" dirty="0" smtClean="0"/>
              <a:t>A: No.  There is no absolute requirement to improve a site designated as a bus stop, but stop sites should be selected that will be as accessible and safe as possible.  If a site is improved then it must fully meet the ADA requirements.</a:t>
            </a:r>
            <a:endParaRPr lang="en-US" dirty="0"/>
          </a:p>
        </p:txBody>
      </p:sp>
    </p:spTree>
    <p:extLst>
      <p:ext uri="{BB962C8B-B14F-4D97-AF65-F5344CB8AC3E}">
        <p14:creationId xmlns:p14="http://schemas.microsoft.com/office/powerpoint/2010/main" val="16035236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#27</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Do sidewalks that intersect driveways require truncated cones the way that sidewalks that end at the street do? </a:t>
            </a:r>
            <a:endParaRPr lang="en-US" dirty="0" smtClean="0"/>
          </a:p>
          <a:p>
            <a:r>
              <a:rPr lang="en-US" dirty="0" smtClean="0"/>
              <a:t>A: This is a question relating to the USDoJ rules, but I do not believe so.  Check with the Justice Department.</a:t>
            </a:r>
            <a:endParaRPr lang="en-US" dirty="0"/>
          </a:p>
        </p:txBody>
      </p:sp>
    </p:spTree>
    <p:extLst>
      <p:ext uri="{BB962C8B-B14F-4D97-AF65-F5344CB8AC3E}">
        <p14:creationId xmlns:p14="http://schemas.microsoft.com/office/powerpoint/2010/main" val="4556574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#28</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92500"/>
          </a:bodyPr>
          <a:lstStyle/>
          <a:p>
            <a:r>
              <a:rPr lang="en-US" dirty="0" smtClean="0"/>
              <a:t>Q: </a:t>
            </a:r>
            <a:r>
              <a:rPr lang="en-US" dirty="0"/>
              <a:t>If we transport a passenger who no-shows on the return trip home, and then we never get a call from them and cannot reach them at home or by cell, what is our obligation?  How long do we have to keep a driver on the road with the chance they may call for their return trip? I have kept drivers up to the end of our service hour and they have sat doing nothing waiting for that possible call for the return trip. </a:t>
            </a:r>
            <a:endParaRPr lang="en-US" dirty="0" smtClean="0"/>
          </a:p>
          <a:p>
            <a:r>
              <a:rPr lang="en-US" dirty="0" smtClean="0"/>
              <a:t>A: Under the ADA, you do not have an obligation to a passenger who no-shows for a trip.</a:t>
            </a:r>
            <a:endParaRPr lang="en-US" dirty="0"/>
          </a:p>
        </p:txBody>
      </p:sp>
    </p:spTree>
    <p:extLst>
      <p:ext uri="{BB962C8B-B14F-4D97-AF65-F5344CB8AC3E}">
        <p14:creationId xmlns:p14="http://schemas.microsoft.com/office/powerpoint/2010/main" val="11803539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#29</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62500" lnSpcReduction="20000"/>
          </a:bodyPr>
          <a:lstStyle/>
          <a:p>
            <a:r>
              <a:rPr lang="en-US" dirty="0" smtClean="0"/>
              <a:t>Q: </a:t>
            </a:r>
            <a:r>
              <a:rPr lang="en-US" dirty="0"/>
              <a:t>We have passengers that have heavy chairs and with their combined weight, have disabled our lifts.  So two questions regarding this -</a:t>
            </a:r>
          </a:p>
          <a:p>
            <a:r>
              <a:rPr lang="en-US" dirty="0"/>
              <a:t>    a)  Do we continue to let them ride and break a lift each time? We are scared that they could be injured.  What is our requirement?  I've been told we try anyways.  This is a safety concern for all of us.</a:t>
            </a:r>
          </a:p>
          <a:p>
            <a:r>
              <a:rPr lang="en-US" dirty="0"/>
              <a:t>    b) After discovering that they cause the lift to tip on its side or disable it completely, we have coded the passenger as riding on for certain buses only in scheduling once we found this out.  Right now I have a list of 9 passengers that can only ride on certain buses.  What happens when these buses are out of service and we do not have a vehicle that can transport them with their chair? (We have offered some to ride the lift separately from their chair; some will take a manual chair instead of power chair.)  We have never had any denials.</a:t>
            </a:r>
          </a:p>
          <a:p>
            <a:r>
              <a:rPr lang="en-US" dirty="0" smtClean="0"/>
              <a:t>A: The FTA guidance here has been mixed.  Recently, they have said that you don’t have to transport if the combined weight exceeds the manufacturer’s standards.  If you have a lift that can do beyond the ADA, then you must accommodate that combined weight.  If you have a mixed fleet and you can accommodate managing the vehicle type to match the passenger, then good.  If you are “full” because your max-weight fleet us being used, then that may be a capacity constraint.</a:t>
            </a:r>
            <a:endParaRPr lang="en-US" dirty="0"/>
          </a:p>
        </p:txBody>
      </p:sp>
    </p:spTree>
    <p:extLst>
      <p:ext uri="{BB962C8B-B14F-4D97-AF65-F5344CB8AC3E}">
        <p14:creationId xmlns:p14="http://schemas.microsoft.com/office/powerpoint/2010/main" val="3502970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Questions?</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endParaRPr lang="en-US" dirty="0"/>
          </a:p>
        </p:txBody>
      </p:sp>
    </p:spTree>
    <p:extLst>
      <p:ext uri="{BB962C8B-B14F-4D97-AF65-F5344CB8AC3E}">
        <p14:creationId xmlns:p14="http://schemas.microsoft.com/office/powerpoint/2010/main" val="7024339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 up:</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Run everything by:</a:t>
            </a:r>
          </a:p>
          <a:p>
            <a:pPr lvl="1"/>
            <a:r>
              <a:rPr lang="en-US" dirty="0" smtClean="0"/>
              <a:t>Your agency counsel</a:t>
            </a:r>
          </a:p>
          <a:p>
            <a:pPr lvl="1"/>
            <a:r>
              <a:rPr lang="en-US" dirty="0" smtClean="0"/>
              <a:t>FTA Regional Office</a:t>
            </a:r>
          </a:p>
          <a:p>
            <a:pPr lvl="1"/>
            <a:r>
              <a:rPr lang="en-US" dirty="0" smtClean="0"/>
              <a:t>Public Advisory Board</a:t>
            </a:r>
          </a:p>
          <a:p>
            <a:r>
              <a:rPr lang="en-US" dirty="0" smtClean="0"/>
              <a:t>David Rishel</a:t>
            </a:r>
          </a:p>
          <a:p>
            <a:pPr lvl="1"/>
            <a:r>
              <a:rPr lang="en-US" b="1" dirty="0" smtClean="0">
                <a:solidFill>
                  <a:srgbClr val="002060"/>
                </a:solidFill>
                <a:hlinkClick r:id="rId2"/>
              </a:rPr>
              <a:t>Davidrishel@gmail.com</a:t>
            </a:r>
            <a:endParaRPr lang="en-US" b="1" smtClean="0">
              <a:solidFill>
                <a:srgbClr val="002060"/>
              </a:solidFill>
            </a:endParaRPr>
          </a:p>
          <a:p>
            <a:r>
              <a:rPr lang="en-US" dirty="0" smtClean="0"/>
              <a:t>Thank you!</a:t>
            </a:r>
            <a:endParaRPr lang="en-US" dirty="0"/>
          </a:p>
        </p:txBody>
      </p:sp>
    </p:spTree>
    <p:extLst>
      <p:ext uri="{BB962C8B-B14F-4D97-AF65-F5344CB8AC3E}">
        <p14:creationId xmlns:p14="http://schemas.microsoft.com/office/powerpoint/2010/main" val="797223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 Rules</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Keep questions confidential</a:t>
            </a:r>
          </a:p>
          <a:p>
            <a:r>
              <a:rPr lang="en-US" dirty="0" smtClean="0"/>
              <a:t>No “best practice/what are you doing” questions</a:t>
            </a:r>
          </a:p>
          <a:p>
            <a:r>
              <a:rPr lang="en-US" dirty="0" smtClean="0"/>
              <a:t>No questions relating to specific passenger eligibility cases</a:t>
            </a:r>
          </a:p>
          <a:p>
            <a:r>
              <a:rPr lang="en-US" dirty="0" smtClean="0"/>
              <a:t>General rule:</a:t>
            </a:r>
          </a:p>
          <a:p>
            <a:pPr lvl="1"/>
            <a:r>
              <a:rPr lang="en-US" dirty="0" smtClean="0"/>
              <a:t>You can’t make a restriction because of what you think may happen; only make restrictions because of what has happened and is documented.</a:t>
            </a:r>
          </a:p>
          <a:p>
            <a:endParaRPr lang="en-US" dirty="0"/>
          </a:p>
        </p:txBody>
      </p:sp>
    </p:spTree>
    <p:extLst>
      <p:ext uri="{BB962C8B-B14F-4D97-AF65-F5344CB8AC3E}">
        <p14:creationId xmlns:p14="http://schemas.microsoft.com/office/powerpoint/2010/main" val="2104460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endParaRPr lang="en-US" dirty="0"/>
          </a:p>
        </p:txBody>
      </p:sp>
      <p:sp>
        <p:nvSpPr>
          <p:cNvPr id="4" name="Content Placeholder 3"/>
          <p:cNvSpPr>
            <a:spLocks noGrp="1"/>
          </p:cNvSpPr>
          <p:nvPr>
            <p:ph sz="quarter" idx="1"/>
          </p:nvPr>
        </p:nvSpPr>
        <p:spPr/>
        <p:txBody>
          <a:bodyPr>
            <a:normAutofit lnSpcReduction="10000"/>
          </a:bodyPr>
          <a:lstStyle/>
          <a:p>
            <a:pPr lvl="0"/>
            <a:r>
              <a:rPr lang="en-US" dirty="0" smtClean="0"/>
              <a:t>Q: </a:t>
            </a:r>
            <a:r>
              <a:rPr lang="en-US" dirty="0"/>
              <a:t>We’ve got a couple rehab facilities that some people move in and out of on a semi-regular basis. We currently tend to certify for 6 months (based on the provider’s verification). Is there an issue if we were to go to a 3 year conditional eligibility, the condition being “when residing in a skilled nursing facility”? We hope this will prevent some repeat applications.</a:t>
            </a:r>
          </a:p>
          <a:p>
            <a:r>
              <a:rPr lang="en-US" dirty="0" smtClean="0"/>
              <a:t>A: You can do this, but be careful you don’t allow too much and think about how to manage this.</a:t>
            </a:r>
            <a:endParaRPr lang="en-US" dirty="0"/>
          </a:p>
        </p:txBody>
      </p:sp>
    </p:spTree>
    <p:extLst>
      <p:ext uri="{BB962C8B-B14F-4D97-AF65-F5344CB8AC3E}">
        <p14:creationId xmlns:p14="http://schemas.microsoft.com/office/powerpoint/2010/main" val="1066747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endParaRPr lang="en-US" dirty="0"/>
          </a:p>
        </p:txBody>
      </p:sp>
      <p:sp>
        <p:nvSpPr>
          <p:cNvPr id="4" name="Content Placeholder 3"/>
          <p:cNvSpPr>
            <a:spLocks noGrp="1"/>
          </p:cNvSpPr>
          <p:nvPr>
            <p:ph sz="quarter" idx="1"/>
          </p:nvPr>
        </p:nvSpPr>
        <p:spPr/>
        <p:txBody>
          <a:bodyPr>
            <a:normAutofit fontScale="92500" lnSpcReduction="10000"/>
          </a:bodyPr>
          <a:lstStyle/>
          <a:p>
            <a:pPr lvl="0"/>
            <a:r>
              <a:rPr lang="en-US" dirty="0" smtClean="0"/>
              <a:t>Q: We’re </a:t>
            </a:r>
            <a:r>
              <a:rPr lang="en-US" dirty="0"/>
              <a:t>considering issuing no-show notices via postcard instead of mailed letter, thinking it will save some time. We’d list the ride date, time, location of the missed or late cancelled ride, and a note saying excessive no shows and late cancels can result in suspension of service. On the other side we’d probably have our agency name with some nice, big No-Show Notice text, along with how to file an appeal and our contact info. Would that suffice?</a:t>
            </a:r>
          </a:p>
          <a:p>
            <a:r>
              <a:rPr lang="en-US" dirty="0" smtClean="0"/>
              <a:t>A: I wouldn’t because of privacy concerns.  Postcards are also twice as slow as mail.  </a:t>
            </a:r>
            <a:endParaRPr lang="en-US" dirty="0"/>
          </a:p>
        </p:txBody>
      </p:sp>
    </p:spTree>
    <p:extLst>
      <p:ext uri="{BB962C8B-B14F-4D97-AF65-F5344CB8AC3E}">
        <p14:creationId xmlns:p14="http://schemas.microsoft.com/office/powerpoint/2010/main" val="1404232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fontScale="77500" lnSpcReduction="20000"/>
          </a:bodyPr>
          <a:lstStyle/>
          <a:p>
            <a:pPr lvl="0"/>
            <a:r>
              <a:rPr lang="en-US" dirty="0" smtClean="0"/>
              <a:t>Q: </a:t>
            </a:r>
            <a:r>
              <a:rPr lang="en-US" dirty="0"/>
              <a:t>A rider has applied for eligibility based on a claim of electromagnetic sensitivity – specifically sensitivity to exposure to cell phones.  She states she believes the electromagnetic waves are greater in a large fixed route vehicle and that she is able to travel more comfortably on the paratransit service. (side note: she currently has conditional eligibility for cold weather conditions due to a separate mobility issue and is seeking full eligibility)   Would you consider electromagnetic sensitivity a disability or condition that might qualify a person for unrestricted paratransit service or would you view it in the same manner as a chemical sensitivity to something like perfume?  </a:t>
            </a:r>
            <a:endParaRPr lang="en-US" dirty="0" smtClean="0"/>
          </a:p>
          <a:p>
            <a:pPr lvl="0"/>
            <a:r>
              <a:rPr lang="en-US" dirty="0" smtClean="0"/>
              <a:t>A: This is not a disability listed in the ADA regulations.  There must be a legitimate basis for a passenger’s claim of disability that can be verified by a medical professional.</a:t>
            </a:r>
            <a:endParaRPr lang="en-US" dirty="0"/>
          </a:p>
        </p:txBody>
      </p:sp>
    </p:spTree>
    <p:extLst>
      <p:ext uri="{BB962C8B-B14F-4D97-AF65-F5344CB8AC3E}">
        <p14:creationId xmlns:p14="http://schemas.microsoft.com/office/powerpoint/2010/main" val="305535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lstStyle/>
          <a:p>
            <a:r>
              <a:rPr lang="en-US" dirty="0" smtClean="0"/>
              <a:t>Q: </a:t>
            </a:r>
            <a:r>
              <a:rPr lang="en-US" dirty="0"/>
              <a:t>Reasonable Modification requests for ADA </a:t>
            </a:r>
            <a:r>
              <a:rPr lang="en-US" dirty="0" smtClean="0"/>
              <a:t>paratransit: Requesting </a:t>
            </a:r>
            <a:r>
              <a:rPr lang="en-US" dirty="0"/>
              <a:t>specific vehicles due to mobility or comfort, i.e. difficulties entering or exiting vehicles. FTA guidance says vehicle specific requests may be denied due to being considered a fundamental alteration of service, but some customers face difficulties getting into and out of non-dedicated vehicles. </a:t>
            </a:r>
            <a:endParaRPr lang="en-US" dirty="0" smtClean="0"/>
          </a:p>
          <a:p>
            <a:r>
              <a:rPr lang="en-US" dirty="0" smtClean="0"/>
              <a:t>A: This is not required by the ADA</a:t>
            </a:r>
            <a:endParaRPr lang="en-US" dirty="0"/>
          </a:p>
        </p:txBody>
      </p:sp>
    </p:spTree>
    <p:extLst>
      <p:ext uri="{BB962C8B-B14F-4D97-AF65-F5344CB8AC3E}">
        <p14:creationId xmlns:p14="http://schemas.microsoft.com/office/powerpoint/2010/main" val="1621596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a:t>
            </a:r>
            <a:endParaRPr lang="en-US" dirty="0"/>
          </a:p>
        </p:txBody>
      </p:sp>
      <p:sp>
        <p:nvSpPr>
          <p:cNvPr id="3" name="Footer Placeholder 2"/>
          <p:cNvSpPr>
            <a:spLocks noGrp="1"/>
          </p:cNvSpPr>
          <p:nvPr>
            <p:ph type="ftr" sz="quarter" idx="11"/>
          </p:nvPr>
        </p:nvSpPr>
        <p:spPr/>
        <p:txBody>
          <a:bodyPr/>
          <a:lstStyle/>
          <a:p>
            <a:r>
              <a:rPr lang="en-US" dirty="0" smtClean="0"/>
              <a:t>Putting the Pieces Together 2018</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Q: </a:t>
            </a:r>
            <a:r>
              <a:rPr lang="en-US" dirty="0"/>
              <a:t>If an agency wanted to use 100% </a:t>
            </a:r>
            <a:r>
              <a:rPr lang="en-US" dirty="0" smtClean="0"/>
              <a:t>non dedicated </a:t>
            </a:r>
            <a:r>
              <a:rPr lang="en-US" dirty="0"/>
              <a:t>vehicles for off peak times, would it be a problem if those vehicles did not have the same capacity as the agencies dedicated paratransit fleet? I.E. lift capabilities that still meet ADA requirements but are less than dedicated vehicles (600 lb. lift vs 800 lb. lift). </a:t>
            </a:r>
            <a:endParaRPr lang="en-US" dirty="0" smtClean="0"/>
          </a:p>
          <a:p>
            <a:r>
              <a:rPr lang="en-US" dirty="0" smtClean="0"/>
              <a:t>A:  This would probably be a problem.  FTA and DoJ look for parity issues with alternative fleets.  How would you manage this with clients?</a:t>
            </a:r>
            <a:endParaRPr lang="en-US" dirty="0"/>
          </a:p>
        </p:txBody>
      </p:sp>
    </p:spTree>
    <p:extLst>
      <p:ext uri="{BB962C8B-B14F-4D97-AF65-F5344CB8AC3E}">
        <p14:creationId xmlns:p14="http://schemas.microsoft.com/office/powerpoint/2010/main" val="18007728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3176</TotalTime>
  <Words>2567</Words>
  <Application>Microsoft Office PowerPoint</Application>
  <PresentationFormat>On-screen Show (4:3)</PresentationFormat>
  <Paragraphs>158</Paragraphs>
  <Slides>35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Calibri</vt:lpstr>
      <vt:lpstr>Mangal</vt:lpstr>
      <vt:lpstr>Tw Cen MT</vt:lpstr>
      <vt:lpstr>Wingdings</vt:lpstr>
      <vt:lpstr>Wingdings 2</vt:lpstr>
      <vt:lpstr>Median</vt:lpstr>
      <vt:lpstr>Putting The Pieces Together 2018, “Ask the Expert”</vt:lpstr>
      <vt:lpstr>Introduction </vt:lpstr>
      <vt:lpstr>Ground Rules</vt:lpstr>
      <vt:lpstr>Ground Rules</vt:lpstr>
      <vt:lpstr>#1</vt:lpstr>
      <vt:lpstr>#2</vt:lpstr>
      <vt:lpstr>#3</vt:lpstr>
      <vt:lpstr>#4</vt:lpstr>
      <vt:lpstr>#5</vt:lpstr>
      <vt:lpstr>#6</vt:lpstr>
      <vt:lpstr>#7</vt:lpstr>
      <vt:lpstr>#8</vt:lpstr>
      <vt:lpstr>#9</vt:lpstr>
      <vt:lpstr>#10</vt:lpstr>
      <vt:lpstr>#11</vt:lpstr>
      <vt:lpstr>#12</vt:lpstr>
      <vt:lpstr>#13</vt:lpstr>
      <vt:lpstr>#14</vt:lpstr>
      <vt:lpstr>#15</vt:lpstr>
      <vt:lpstr>#16</vt:lpstr>
      <vt:lpstr>#17</vt:lpstr>
      <vt:lpstr>#18</vt:lpstr>
      <vt:lpstr>#19</vt:lpstr>
      <vt:lpstr>#20</vt:lpstr>
      <vt:lpstr>#21</vt:lpstr>
      <vt:lpstr>#22</vt:lpstr>
      <vt:lpstr>#23</vt:lpstr>
      <vt:lpstr>#24</vt:lpstr>
      <vt:lpstr>#25</vt:lpstr>
      <vt:lpstr>#26</vt:lpstr>
      <vt:lpstr>#27</vt:lpstr>
      <vt:lpstr>#28</vt:lpstr>
      <vt:lpstr>#29</vt:lpstr>
      <vt:lpstr>Additional Questions?</vt:lpstr>
      <vt:lpstr>Wrap up:</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LEAN/Six Sigma</dc:title>
  <dc:creator>David Rishel</dc:creator>
  <cp:lastModifiedBy>Jason Rowe</cp:lastModifiedBy>
  <cp:revision>60</cp:revision>
  <cp:lastPrinted>2014-02-25T13:21:22Z</cp:lastPrinted>
  <dcterms:created xsi:type="dcterms:W3CDTF">2014-02-24T14:28:52Z</dcterms:created>
  <dcterms:modified xsi:type="dcterms:W3CDTF">2018-05-22T22:20:35Z</dcterms:modified>
</cp:coreProperties>
</file>