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21"/>
  </p:notesMasterIdLst>
  <p:handoutMasterIdLst>
    <p:handoutMasterId r:id="rId22"/>
  </p:handoutMasterIdLst>
  <p:sldIdLst>
    <p:sldId id="298" r:id="rId3"/>
    <p:sldId id="269" r:id="rId4"/>
    <p:sldId id="271" r:id="rId5"/>
    <p:sldId id="273" r:id="rId6"/>
    <p:sldId id="275" r:id="rId7"/>
    <p:sldId id="274" r:id="rId8"/>
    <p:sldId id="277" r:id="rId9"/>
    <p:sldId id="280" r:id="rId10"/>
    <p:sldId id="278" r:id="rId11"/>
    <p:sldId id="282" r:id="rId12"/>
    <p:sldId id="281" r:id="rId13"/>
    <p:sldId id="299" r:id="rId14"/>
    <p:sldId id="300" r:id="rId15"/>
    <p:sldId id="283" r:id="rId16"/>
    <p:sldId id="285" r:id="rId17"/>
    <p:sldId id="284" r:id="rId18"/>
    <p:sldId id="301" r:id="rId19"/>
    <p:sldId id="297" r:id="rId2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69783" autoAdjust="0"/>
  </p:normalViewPr>
  <p:slideViewPr>
    <p:cSldViewPr snapToGrid="0">
      <p:cViewPr varScale="1">
        <p:scale>
          <a:sx n="87" d="100"/>
          <a:sy n="87" d="100"/>
        </p:scale>
        <p:origin x="2784"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36" d="100"/>
          <a:sy n="136" d="100"/>
        </p:scale>
        <p:origin x="-4608"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1B0DE8C-47F1-E541-B4DD-C4EB8DF58A07}" type="datetimeFigureOut">
              <a:rPr lang="en-US" smtClean="0"/>
              <a:t>4/23/18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608A881-B894-ED44-9108-D3317422893F}" type="slidenum">
              <a:rPr lang="en-US" smtClean="0"/>
              <a:t>‹#›</a:t>
            </a:fld>
            <a:endParaRPr lang="en-US"/>
          </a:p>
        </p:txBody>
      </p:sp>
    </p:spTree>
    <p:extLst>
      <p:ext uri="{BB962C8B-B14F-4D97-AF65-F5344CB8AC3E}">
        <p14:creationId xmlns:p14="http://schemas.microsoft.com/office/powerpoint/2010/main" val="895526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DBCDC475-BD9A-4C4C-9E91-34CA21719164}" type="slidenum">
              <a:rPr lang="en-US"/>
              <a:pPr>
                <a:defRPr/>
              </a:pPr>
              <a:t>‹#›</a:t>
            </a:fld>
            <a:endParaRPr lang="en-US"/>
          </a:p>
        </p:txBody>
      </p:sp>
    </p:spTree>
    <p:extLst>
      <p:ext uri="{BB962C8B-B14F-4D97-AF65-F5344CB8AC3E}">
        <p14:creationId xmlns:p14="http://schemas.microsoft.com/office/powerpoint/2010/main" val="13617049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 Transportation Requirements:</a:t>
            </a:r>
          </a:p>
          <a:p>
            <a:endParaRPr lang="en-US" dirty="0" smtClean="0"/>
          </a:p>
          <a:p>
            <a:r>
              <a:rPr lang="en-US" dirty="0" smtClean="0"/>
              <a:t>Accessibility of all new transportation facilities &amp; vehicles used in Fixed Route</a:t>
            </a:r>
          </a:p>
          <a:p>
            <a:endParaRPr lang="en-US" dirty="0" smtClean="0"/>
          </a:p>
          <a:p>
            <a:r>
              <a:rPr lang="en-US" dirty="0" smtClean="0"/>
              <a:t>Equivalent Access to Demand Response Services</a:t>
            </a:r>
          </a:p>
          <a:p>
            <a:endParaRPr lang="en-US" dirty="0" smtClean="0"/>
          </a:p>
          <a:p>
            <a:r>
              <a:rPr lang="en-US" dirty="0" smtClean="0"/>
              <a:t>Complementary Paratransit Service must extend a minimum of ¾ mile beyond the boundaries of the Fixed Route System</a:t>
            </a:r>
          </a:p>
          <a:p>
            <a:endParaRPr lang="en-US" dirty="0" smtClean="0"/>
          </a:p>
          <a:p>
            <a:r>
              <a:rPr lang="en-US" dirty="0" smtClean="0"/>
              <a:t>Taking all of the accessible features the ADA brought to transit to bring greater independence to peoples’ lives.</a:t>
            </a:r>
          </a:p>
          <a:p>
            <a:endParaRPr lang="en-US" dirty="0"/>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4</a:t>
            </a:fld>
            <a:endParaRPr lang="en-US"/>
          </a:p>
        </p:txBody>
      </p:sp>
    </p:spTree>
    <p:extLst>
      <p:ext uri="{BB962C8B-B14F-4D97-AF65-F5344CB8AC3E}">
        <p14:creationId xmlns:p14="http://schemas.microsoft.com/office/powerpoint/2010/main" val="120156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17</a:t>
            </a:fld>
            <a:endParaRPr lang="en-US"/>
          </a:p>
        </p:txBody>
      </p:sp>
    </p:spTree>
    <p:extLst>
      <p:ext uri="{BB962C8B-B14F-4D97-AF65-F5344CB8AC3E}">
        <p14:creationId xmlns:p14="http://schemas.microsoft.com/office/powerpoint/2010/main" val="17005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5</a:t>
            </a:fld>
            <a:endParaRPr lang="en-US"/>
          </a:p>
        </p:txBody>
      </p:sp>
    </p:spTree>
    <p:extLst>
      <p:ext uri="{BB962C8B-B14F-4D97-AF65-F5344CB8AC3E}">
        <p14:creationId xmlns:p14="http://schemas.microsoft.com/office/powerpoint/2010/main" val="276002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6</a:t>
            </a:fld>
            <a:endParaRPr lang="en-US"/>
          </a:p>
        </p:txBody>
      </p:sp>
    </p:spTree>
    <p:extLst>
      <p:ext uri="{BB962C8B-B14F-4D97-AF65-F5344CB8AC3E}">
        <p14:creationId xmlns:p14="http://schemas.microsoft.com/office/powerpoint/2010/main" val="261159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8</a:t>
            </a:fld>
            <a:endParaRPr lang="en-US"/>
          </a:p>
        </p:txBody>
      </p:sp>
    </p:spTree>
    <p:extLst>
      <p:ext uri="{BB962C8B-B14F-4D97-AF65-F5344CB8AC3E}">
        <p14:creationId xmlns:p14="http://schemas.microsoft.com/office/powerpoint/2010/main" val="328918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10</a:t>
            </a:fld>
            <a:endParaRPr lang="en-US"/>
          </a:p>
        </p:txBody>
      </p:sp>
    </p:spTree>
    <p:extLst>
      <p:ext uri="{BB962C8B-B14F-4D97-AF65-F5344CB8AC3E}">
        <p14:creationId xmlns:p14="http://schemas.microsoft.com/office/powerpoint/2010/main" val="27463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Riders must control their service animals or service can be suspended</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11</a:t>
            </a:fld>
            <a:endParaRPr lang="en-US"/>
          </a:p>
        </p:txBody>
      </p:sp>
    </p:spTree>
    <p:extLst>
      <p:ext uri="{BB962C8B-B14F-4D97-AF65-F5344CB8AC3E}">
        <p14:creationId xmlns:p14="http://schemas.microsoft.com/office/powerpoint/2010/main" val="69724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14</a:t>
            </a:fld>
            <a:endParaRPr lang="en-US"/>
          </a:p>
        </p:txBody>
      </p:sp>
    </p:spTree>
    <p:extLst>
      <p:ext uri="{BB962C8B-B14F-4D97-AF65-F5344CB8AC3E}">
        <p14:creationId xmlns:p14="http://schemas.microsoft.com/office/powerpoint/2010/main" val="377557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Stop announcements benefit all riders, but failing to announce stops can present significant challenges to some riders in knowing when to get off the vehicle</a:t>
            </a:r>
          </a:p>
          <a:p>
            <a:endParaRPr lang="en-US" dirty="0" smtClean="0"/>
          </a:p>
          <a:p>
            <a:r>
              <a:rPr lang="en-US" dirty="0" smtClean="0"/>
              <a:t>The announcement can be made personally by the vehicle operator or can be made by a recording system.</a:t>
            </a:r>
          </a:p>
          <a:p>
            <a:endParaRPr lang="en-US" baseline="0" dirty="0" smtClean="0"/>
          </a:p>
          <a:p>
            <a:r>
              <a:rPr lang="en-US" baseline="0" dirty="0" smtClean="0"/>
              <a:t>Many transit systems include the following types of locations for stop announcements, as applicable:</a:t>
            </a:r>
          </a:p>
          <a:p>
            <a:r>
              <a:rPr lang="en-US" baseline="0" dirty="0" smtClean="0"/>
              <a:t>• Time points and cross streets published in schedules and on route maps</a:t>
            </a:r>
          </a:p>
          <a:p>
            <a:r>
              <a:rPr lang="en-US" baseline="0" dirty="0" smtClean="0"/>
              <a:t>• Public facilities such as government offices, libraries, and schools</a:t>
            </a:r>
          </a:p>
          <a:p>
            <a:r>
              <a:rPr lang="en-US" baseline="0" dirty="0" smtClean="0"/>
              <a:t>• Medical facilities</a:t>
            </a:r>
          </a:p>
          <a:p>
            <a:r>
              <a:rPr lang="en-US" baseline="0" dirty="0" smtClean="0"/>
              <a:t>• Stores and shopping malls</a:t>
            </a:r>
          </a:p>
          <a:p>
            <a:r>
              <a:rPr lang="en-US" baseline="0" dirty="0" smtClean="0"/>
              <a:t>• Cultural and entertainment venues</a:t>
            </a:r>
          </a:p>
          <a:p>
            <a:r>
              <a:rPr lang="en-US" baseline="0" dirty="0" smtClean="0"/>
              <a:t>• Other popular destinations</a:t>
            </a:r>
          </a:p>
          <a:p>
            <a:endParaRPr lang="en-US" dirty="0" smtClean="0"/>
          </a:p>
          <a:p>
            <a:r>
              <a:rPr lang="en-US" dirty="0" smtClean="0"/>
              <a:t>Significant intervals</a:t>
            </a:r>
            <a:r>
              <a:rPr lang="en-US" baseline="0" dirty="0" smtClean="0"/>
              <a:t> is not defined</a:t>
            </a:r>
          </a:p>
          <a:p>
            <a:endParaRPr lang="en-US" baseline="0" dirty="0" smtClean="0"/>
          </a:p>
          <a:p>
            <a:endParaRPr lang="en-US" dirty="0" smtClean="0"/>
          </a:p>
          <a:p>
            <a:endParaRPr lang="en-US" dirty="0" smtClean="0"/>
          </a:p>
          <a:p>
            <a:r>
              <a:rPr lang="en-US" b="1" dirty="0" smtClean="0"/>
              <a:t>Transit agencies must ensure stop announcements are clear, audible, and timely in order for them to be effective:</a:t>
            </a:r>
          </a:p>
          <a:p>
            <a:r>
              <a:rPr lang="en-US" dirty="0" smtClean="0"/>
              <a:t>• Clear announcements enable riders unfamiliar with the route and neighborhood to understand the name of the stop.</a:t>
            </a:r>
          </a:p>
          <a:p>
            <a:r>
              <a:rPr lang="en-US" dirty="0" smtClean="0"/>
              <a:t>• Audible announcements enable riders to hear the announcement from any location within the bus or train.</a:t>
            </a:r>
          </a:p>
          <a:p>
            <a:r>
              <a:rPr lang="en-US" dirty="0" smtClean="0"/>
              <a:t>• Timely announcements provide riders with sufficient time to press the stop request device to enable drivers to stop at a desired location.</a:t>
            </a:r>
          </a:p>
          <a:p>
            <a:endParaRPr lang="en-US" dirty="0"/>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15</a:t>
            </a:fld>
            <a:endParaRPr lang="en-US"/>
          </a:p>
        </p:txBody>
      </p:sp>
    </p:spTree>
    <p:extLst>
      <p:ext uri="{BB962C8B-B14F-4D97-AF65-F5344CB8AC3E}">
        <p14:creationId xmlns:p14="http://schemas.microsoft.com/office/powerpoint/2010/main" val="373405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Accessible</a:t>
            </a:r>
            <a:r>
              <a:rPr lang="en-US" baseline="0" dirty="0" smtClean="0"/>
              <a:t> Formats  include large print, Braille, audiotape.</a:t>
            </a:r>
          </a:p>
          <a:p>
            <a:endParaRPr lang="en-US" baseline="0" dirty="0" smtClean="0"/>
          </a:p>
          <a:p>
            <a:r>
              <a:rPr lang="en-US" dirty="0" smtClean="0"/>
              <a:t>Information “does not necessarily need to be made in the format a requester prefers, but it does have to be made available in a format the person can use</a:t>
            </a:r>
            <a:r>
              <a:rPr lang="en-US" baseline="0" dirty="0" smtClean="0"/>
              <a:t> (</a:t>
            </a:r>
            <a:r>
              <a:rPr lang="en-US" baseline="0" dirty="0" err="1" smtClean="0"/>
              <a:t>ie</a:t>
            </a:r>
            <a:r>
              <a:rPr lang="en-US" baseline="0" dirty="0" smtClean="0"/>
              <a:t>; if a person cannot read </a:t>
            </a:r>
            <a:r>
              <a:rPr lang="en-US" baseline="0" dirty="0" err="1" smtClean="0"/>
              <a:t>braile</a:t>
            </a:r>
            <a:r>
              <a:rPr lang="en-US" baseline="0" dirty="0" smtClean="0"/>
              <a:t>)</a:t>
            </a:r>
          </a:p>
          <a:p>
            <a:endParaRPr lang="en-US" baseline="0" dirty="0" smtClean="0"/>
          </a:p>
          <a:p>
            <a:r>
              <a:rPr lang="en-US" dirty="0" smtClean="0"/>
              <a:t>While the DOT ADA regulations do not set standards for website accessibility, FTA suggests that agencies review DOJ guidance</a:t>
            </a:r>
            <a:r>
              <a:rPr lang="en-US" baseline="0" dirty="0" smtClean="0"/>
              <a:t> under Section 508 and the Rehab </a:t>
            </a:r>
            <a:r>
              <a:rPr lang="en-US" baseline="0" dirty="0" err="1" smtClean="0"/>
              <a:t>AcT</a:t>
            </a:r>
            <a:endParaRPr lang="en-US" baseline="0" dirty="0" smtClean="0"/>
          </a:p>
          <a:p>
            <a:endParaRPr lang="en-US" baseline="0" dirty="0" smtClean="0"/>
          </a:p>
          <a:p>
            <a:r>
              <a:rPr lang="en-US" baseline="0" dirty="0" smtClean="0"/>
              <a:t>TTY/TTD=711 relay</a:t>
            </a:r>
          </a:p>
          <a:p>
            <a:endParaRPr lang="en-US" baseline="0" dirty="0" smtClean="0"/>
          </a:p>
          <a:p>
            <a:r>
              <a:rPr lang="en-US" baseline="0" dirty="0" smtClean="0"/>
              <a:t>State Contract</a:t>
            </a:r>
            <a:endParaRPr lang="en-US" dirty="0"/>
          </a:p>
        </p:txBody>
      </p:sp>
      <p:sp>
        <p:nvSpPr>
          <p:cNvPr id="4" name="Slide Number Placeholder 3"/>
          <p:cNvSpPr>
            <a:spLocks noGrp="1"/>
          </p:cNvSpPr>
          <p:nvPr>
            <p:ph type="sldNum" sz="quarter" idx="10"/>
          </p:nvPr>
        </p:nvSpPr>
        <p:spPr/>
        <p:txBody>
          <a:bodyPr/>
          <a:lstStyle/>
          <a:p>
            <a:pPr>
              <a:defRPr/>
            </a:pPr>
            <a:fld id="{A2A43373-C48D-4452-83D9-0037B16A5EF1}" type="slidenum">
              <a:rPr lang="en-US" smtClean="0"/>
              <a:pPr>
                <a:defRPr/>
              </a:pPr>
              <a:t>16</a:t>
            </a:fld>
            <a:endParaRPr lang="en-US"/>
          </a:p>
        </p:txBody>
      </p:sp>
    </p:spTree>
    <p:extLst>
      <p:ext uri="{BB962C8B-B14F-4D97-AF65-F5344CB8AC3E}">
        <p14:creationId xmlns:p14="http://schemas.microsoft.com/office/powerpoint/2010/main" val="392881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4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smtClean="0"/>
              <a:t>TITLE HERE</a:t>
            </a:r>
            <a:endParaRPr lang="en-US" dirty="0"/>
          </a:p>
        </p:txBody>
      </p:sp>
      <p:sp>
        <p:nvSpPr>
          <p:cNvPr id="3" name="Picture Placeholder 2"/>
          <p:cNvSpPr>
            <a:spLocks noGrp="1"/>
          </p:cNvSpPr>
          <p:nvPr>
            <p:ph type="pic" idx="1"/>
          </p:nvPr>
        </p:nvSpPr>
        <p:spPr>
          <a:xfrm>
            <a:off x="434223" y="517343"/>
            <a:ext cx="4021699"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smtClean="0"/>
              <a:t>Click icon to add picture</a:t>
            </a:r>
            <a:endParaRPr lang="en-US" noProof="0" dirty="0"/>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08350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smtClean="0"/>
              <a:t>TITLE HERE</a:t>
            </a:r>
            <a:endParaRPr lang="en-US" dirty="0"/>
          </a:p>
        </p:txBody>
      </p:sp>
      <p:sp>
        <p:nvSpPr>
          <p:cNvPr id="3" name="Picture Placeholder 2"/>
          <p:cNvSpPr>
            <a:spLocks noGrp="1"/>
          </p:cNvSpPr>
          <p:nvPr>
            <p:ph type="pic" idx="1"/>
          </p:nvPr>
        </p:nvSpPr>
        <p:spPr>
          <a:xfrm>
            <a:off x="434223" y="517343"/>
            <a:ext cx="4021699"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smtClean="0"/>
              <a:t>Click icon to add picture</a:t>
            </a:r>
            <a:endParaRPr lang="en-US" noProof="0" dirty="0"/>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432464" y="3354676"/>
            <a:ext cx="4021699"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4726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112" y="506501"/>
            <a:ext cx="8295209"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smtClean="0"/>
              <a:t>TITLE HERE</a:t>
            </a:r>
            <a:endParaRPr lang="en-US" dirty="0"/>
          </a:p>
        </p:txBody>
      </p:sp>
      <p:sp>
        <p:nvSpPr>
          <p:cNvPr id="4" name="Text Placeholder 3"/>
          <p:cNvSpPr>
            <a:spLocks noGrp="1"/>
          </p:cNvSpPr>
          <p:nvPr>
            <p:ph type="body" sz="half" idx="2" hasCustomPrompt="1"/>
          </p:nvPr>
        </p:nvSpPr>
        <p:spPr>
          <a:xfrm>
            <a:off x="433113" y="1262591"/>
            <a:ext cx="8295209" cy="315647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3368822" y="4556787"/>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smtClean="0"/>
              <a:t>Click icon to add picture</a:t>
            </a:r>
            <a:endParaRPr lang="en-US" noProof="0" dirty="0"/>
          </a:p>
        </p:txBody>
      </p:sp>
      <p:sp>
        <p:nvSpPr>
          <p:cNvPr id="9" name="Picture Placeholder 2"/>
          <p:cNvSpPr>
            <a:spLocks noGrp="1"/>
          </p:cNvSpPr>
          <p:nvPr>
            <p:ph type="pic" idx="15"/>
          </p:nvPr>
        </p:nvSpPr>
        <p:spPr>
          <a:xfrm>
            <a:off x="423366" y="4555033"/>
            <a:ext cx="2430483" cy="1497489"/>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Picture Placeholder 2"/>
          <p:cNvSpPr>
            <a:spLocks noGrp="1"/>
          </p:cNvSpPr>
          <p:nvPr>
            <p:ph type="pic" idx="16"/>
          </p:nvPr>
        </p:nvSpPr>
        <p:spPr>
          <a:xfrm>
            <a:off x="6296080" y="4555034"/>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smtClean="0"/>
              <a:t>Click icon to add picture</a:t>
            </a:r>
            <a:endParaRPr lang="en-US" noProof="0" dirty="0"/>
          </a:p>
        </p:txBody>
      </p:sp>
    </p:spTree>
    <p:extLst>
      <p:ext uri="{BB962C8B-B14F-4D97-AF65-F5344CB8AC3E}">
        <p14:creationId xmlns:p14="http://schemas.microsoft.com/office/powerpoint/2010/main" val="66898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smtClean="0">
                <a:solidFill>
                  <a:srgbClr val="1D7D5B"/>
                </a:solidFill>
                <a:latin typeface="Arial Black"/>
                <a:cs typeface="Arial Black"/>
              </a:rPr>
              <a:t>CLICK TO ADD TITLE</a:t>
            </a:r>
            <a:endParaRPr lang="en-US" sz="3600" dirty="0">
              <a:solidFill>
                <a:srgbClr val="1D7D5B"/>
              </a:solidFill>
              <a:latin typeface="Arial Black"/>
              <a:cs typeface="Arial Black"/>
            </a:endParaRP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smtClean="0"/>
              <a:t>First level of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36225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smtClean="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First level of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First level of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90396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smtClean="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First level of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First level of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4004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smtClean="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4581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88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smtClean="0"/>
              <a:t>TITLE HERE</a:t>
            </a:r>
            <a:endParaRPr lang="en-US" dirty="0"/>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First level of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10740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smtClean="0"/>
              <a:t>TITLE HERE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smtClean="0"/>
              <a:t>Click icon to add picture</a:t>
            </a:r>
            <a:endParaRPr lang="en-US" noProof="0"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32980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50362"/>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smtClean="0"/>
              <a:t>TITLE HERE</a:t>
            </a:r>
            <a:endParaRPr lang="en-US" dirty="0"/>
          </a:p>
        </p:txBody>
      </p:sp>
      <p:sp>
        <p:nvSpPr>
          <p:cNvPr id="3" name="Picture Placeholder 2"/>
          <p:cNvSpPr>
            <a:spLocks noGrp="1"/>
          </p:cNvSpPr>
          <p:nvPr>
            <p:ph type="pic" idx="1"/>
          </p:nvPr>
        </p:nvSpPr>
        <p:spPr>
          <a:xfrm>
            <a:off x="1792288" y="2007499"/>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smtClean="0"/>
              <a:t>Click icon to add picture</a:t>
            </a:r>
            <a:endParaRPr lang="en-US" noProof="0" dirty="0"/>
          </a:p>
        </p:txBody>
      </p:sp>
      <p:sp>
        <p:nvSpPr>
          <p:cNvPr id="4" name="Text Placeholder 3"/>
          <p:cNvSpPr>
            <a:spLocks noGrp="1"/>
          </p:cNvSpPr>
          <p:nvPr>
            <p:ph type="body" sz="half" idx="2" hasCustomPrompt="1"/>
          </p:nvPr>
        </p:nvSpPr>
        <p:spPr>
          <a:xfrm>
            <a:off x="1792288" y="1117100"/>
            <a:ext cx="5486400" cy="804862"/>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91936161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2009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 id="214748367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warnerry@wsdot.w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eg"/><Relationship Id="rId6" Type="http://schemas.openxmlformats.org/officeDocument/2006/relationships/image" Target="../media/image8.jpg"/><Relationship Id="rId7" Type="http://schemas.openxmlformats.org/officeDocument/2006/relationships/image" Target="../media/image9.png"/><Relationship Id="rId8"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dirty="0" smtClean="0"/>
              <a:t>Civil Rights- What You Need to Know</a:t>
            </a:r>
            <a:endParaRPr lang="en-US" dirty="0"/>
          </a:p>
        </p:txBody>
      </p:sp>
      <p:sp>
        <p:nvSpPr>
          <p:cNvPr id="7" name="Content Placeholder 6"/>
          <p:cNvSpPr>
            <a:spLocks noGrp="1"/>
          </p:cNvSpPr>
          <p:nvPr>
            <p:ph idx="1"/>
          </p:nvPr>
        </p:nvSpPr>
        <p:spPr>
          <a:xfrm>
            <a:off x="457200" y="1984075"/>
            <a:ext cx="8229600" cy="4142088"/>
          </a:xfrm>
        </p:spPr>
        <p:txBody>
          <a:bodyPr/>
          <a:lstStyle/>
          <a:p>
            <a:pPr marL="0" indent="0" algn="ctr">
              <a:buNone/>
            </a:pPr>
            <a:endParaRPr lang="en-US" sz="2800" dirty="0"/>
          </a:p>
          <a:p>
            <a:pPr marL="0" indent="0" algn="ctr">
              <a:buNone/>
            </a:pPr>
            <a:r>
              <a:rPr lang="en-US" sz="1800" dirty="0"/>
              <a:t>Ryan Warner</a:t>
            </a:r>
          </a:p>
          <a:p>
            <a:pPr marL="0" indent="0" algn="ctr">
              <a:buNone/>
            </a:pPr>
            <a:r>
              <a:rPr lang="en-US" sz="1800" dirty="0"/>
              <a:t>Community Liaison- Civil </a:t>
            </a:r>
            <a:r>
              <a:rPr lang="en-US" sz="1800" dirty="0" smtClean="0"/>
              <a:t>Rights</a:t>
            </a:r>
          </a:p>
          <a:p>
            <a:pPr marL="0" indent="0" algn="ctr">
              <a:buNone/>
            </a:pPr>
            <a:r>
              <a:rPr lang="en-US" sz="1800" dirty="0" smtClean="0"/>
              <a:t>Washington State Department of Public Transportation</a:t>
            </a:r>
            <a:endParaRPr lang="en-US" sz="1800" dirty="0"/>
          </a:p>
          <a:p>
            <a:pPr marL="0" indent="0" algn="ctr">
              <a:buNone/>
            </a:pPr>
            <a:r>
              <a:rPr lang="en-US" sz="1800" dirty="0"/>
              <a:t>Public Transportation Office</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1</a:t>
            </a:fld>
            <a:endParaRPr lang="en-US" dirty="0"/>
          </a:p>
        </p:txBody>
      </p:sp>
    </p:spTree>
    <p:extLst>
      <p:ext uri="{BB962C8B-B14F-4D97-AF65-F5344CB8AC3E}">
        <p14:creationId xmlns:p14="http://schemas.microsoft.com/office/powerpoint/2010/main" val="3602795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mn-lt"/>
              </a:rPr>
              <a:t>What kind of tasks can a service animal do?</a:t>
            </a:r>
            <a:endParaRPr lang="en-US" sz="3200" b="1" dirty="0">
              <a:latin typeface="+mn-lt"/>
            </a:endParaRPr>
          </a:p>
        </p:txBody>
      </p:sp>
      <p:sp>
        <p:nvSpPr>
          <p:cNvPr id="3" name="Content Placeholder 2"/>
          <p:cNvSpPr>
            <a:spLocks noGrp="1"/>
          </p:cNvSpPr>
          <p:nvPr>
            <p:ph idx="1"/>
          </p:nvPr>
        </p:nvSpPr>
        <p:spPr/>
        <p:txBody>
          <a:bodyPr/>
          <a:lstStyle/>
          <a:p>
            <a:pPr lvl="0" defTabSz="914400" fontAlgn="auto">
              <a:spcAft>
                <a:spcPts val="0"/>
              </a:spcAft>
            </a:pPr>
            <a:r>
              <a:rPr lang="en-US" sz="1800" dirty="0">
                <a:solidFill>
                  <a:prstClr val="black"/>
                </a:solidFill>
                <a:latin typeface="Arial" panose="020B0604020202020204" pitchFamily="34" charset="0"/>
                <a:cs typeface="Arial" panose="020B0604020202020204" pitchFamily="34" charset="0"/>
              </a:rPr>
              <a:t>Guiding an individual who </a:t>
            </a:r>
            <a:r>
              <a:rPr lang="en-US" sz="1800" dirty="0" smtClean="0">
                <a:solidFill>
                  <a:prstClr val="black"/>
                </a:solidFill>
                <a:latin typeface="Arial" panose="020B0604020202020204" pitchFamily="34" charset="0"/>
                <a:cs typeface="Arial" panose="020B0604020202020204" pitchFamily="34" charset="0"/>
              </a:rPr>
              <a:t>is blind</a:t>
            </a:r>
          </a:p>
          <a:p>
            <a:pPr marL="0" lvl="0" indent="0" defTabSz="914400" fontAlgn="auto">
              <a:spcAft>
                <a:spcPts val="0"/>
              </a:spcAft>
              <a:buNone/>
            </a:pPr>
            <a:endParaRPr lang="en-US" sz="1800" dirty="0">
              <a:solidFill>
                <a:prstClr val="black"/>
              </a:solidFill>
              <a:latin typeface="Arial" panose="020B0604020202020204" pitchFamily="34" charset="0"/>
              <a:cs typeface="Arial" panose="020B0604020202020204" pitchFamily="34" charset="0"/>
            </a:endParaRPr>
          </a:p>
          <a:p>
            <a:pPr lvl="0" defTabSz="914400" fontAlgn="auto">
              <a:spcAft>
                <a:spcPts val="0"/>
              </a:spcAft>
            </a:pPr>
            <a:r>
              <a:rPr lang="en-US" sz="1800" dirty="0">
                <a:solidFill>
                  <a:prstClr val="black"/>
                </a:solidFill>
                <a:latin typeface="Arial" panose="020B0604020202020204" pitchFamily="34" charset="0"/>
                <a:cs typeface="Arial" panose="020B0604020202020204" pitchFamily="34" charset="0"/>
              </a:rPr>
              <a:t>Alert </a:t>
            </a:r>
            <a:r>
              <a:rPr lang="en-US" sz="1800" dirty="0" smtClean="0">
                <a:solidFill>
                  <a:prstClr val="black"/>
                </a:solidFill>
                <a:latin typeface="Arial" panose="020B0604020202020204" pitchFamily="34" charset="0"/>
                <a:cs typeface="Arial" panose="020B0604020202020204" pitchFamily="34" charset="0"/>
              </a:rPr>
              <a:t>a Deaf individual </a:t>
            </a:r>
            <a:r>
              <a:rPr lang="en-US" sz="1800" dirty="0">
                <a:solidFill>
                  <a:prstClr val="black"/>
                </a:solidFill>
                <a:latin typeface="Arial" panose="020B0604020202020204" pitchFamily="34" charset="0"/>
                <a:cs typeface="Arial" panose="020B0604020202020204" pitchFamily="34" charset="0"/>
              </a:rPr>
              <a:t>to intruders or sounds </a:t>
            </a:r>
            <a:endParaRPr lang="en-US" sz="1800" dirty="0" smtClean="0">
              <a:solidFill>
                <a:prstClr val="black"/>
              </a:solidFill>
              <a:latin typeface="Arial" panose="020B0604020202020204" pitchFamily="34" charset="0"/>
              <a:cs typeface="Arial" panose="020B0604020202020204" pitchFamily="34" charset="0"/>
            </a:endParaRPr>
          </a:p>
          <a:p>
            <a:pPr marL="0" lvl="0" indent="0" defTabSz="914400" fontAlgn="auto">
              <a:spcAft>
                <a:spcPts val="0"/>
              </a:spcAft>
              <a:buNone/>
            </a:pPr>
            <a:endParaRPr lang="en-US" sz="1800" dirty="0">
              <a:solidFill>
                <a:prstClr val="black"/>
              </a:solidFill>
              <a:latin typeface="Arial" panose="020B0604020202020204" pitchFamily="34" charset="0"/>
              <a:cs typeface="Arial" panose="020B0604020202020204" pitchFamily="34" charset="0"/>
            </a:endParaRPr>
          </a:p>
          <a:p>
            <a:pPr lvl="0" defTabSz="914400" fontAlgn="auto">
              <a:spcAft>
                <a:spcPts val="0"/>
              </a:spcAft>
            </a:pPr>
            <a:r>
              <a:rPr lang="en-US" sz="1800" dirty="0">
                <a:solidFill>
                  <a:prstClr val="black"/>
                </a:solidFill>
                <a:latin typeface="Arial" panose="020B0604020202020204" pitchFamily="34" charset="0"/>
                <a:cs typeface="Arial" panose="020B0604020202020204" pitchFamily="34" charset="0"/>
              </a:rPr>
              <a:t>Pull a </a:t>
            </a:r>
            <a:r>
              <a:rPr lang="en-US" sz="1800" dirty="0" smtClean="0">
                <a:solidFill>
                  <a:prstClr val="black"/>
                </a:solidFill>
                <a:latin typeface="Arial" panose="020B0604020202020204" pitchFamily="34" charset="0"/>
                <a:cs typeface="Arial" panose="020B0604020202020204" pitchFamily="34" charset="0"/>
              </a:rPr>
              <a:t>wheelchair</a:t>
            </a:r>
          </a:p>
          <a:p>
            <a:pPr lvl="0" defTabSz="914400" fontAlgn="auto">
              <a:spcAft>
                <a:spcPts val="0"/>
              </a:spcAft>
            </a:pPr>
            <a:endParaRPr lang="en-US" sz="1800" dirty="0">
              <a:solidFill>
                <a:prstClr val="black"/>
              </a:solidFill>
              <a:latin typeface="Arial" panose="020B0604020202020204" pitchFamily="34" charset="0"/>
              <a:cs typeface="Arial" panose="020B0604020202020204" pitchFamily="34" charset="0"/>
            </a:endParaRPr>
          </a:p>
          <a:p>
            <a:pPr lvl="0" defTabSz="914400" fontAlgn="auto">
              <a:spcAft>
                <a:spcPts val="0"/>
              </a:spcAft>
            </a:pPr>
            <a:r>
              <a:rPr lang="en-US" sz="1800" dirty="0">
                <a:solidFill>
                  <a:prstClr val="black"/>
                </a:solidFill>
                <a:latin typeface="Arial" panose="020B0604020202020204" pitchFamily="34" charset="0"/>
                <a:cs typeface="Arial" panose="020B0604020202020204" pitchFamily="34" charset="0"/>
              </a:rPr>
              <a:t>Fetching dropped </a:t>
            </a:r>
            <a:r>
              <a:rPr lang="en-US" sz="1800" dirty="0" smtClean="0">
                <a:solidFill>
                  <a:prstClr val="black"/>
                </a:solidFill>
                <a:latin typeface="Arial" panose="020B0604020202020204" pitchFamily="34" charset="0"/>
                <a:cs typeface="Arial" panose="020B0604020202020204" pitchFamily="34" charset="0"/>
              </a:rPr>
              <a:t>items</a:t>
            </a:r>
          </a:p>
          <a:p>
            <a:pPr marL="0" lvl="0" indent="0" defTabSz="914400" fontAlgn="auto">
              <a:spcAft>
                <a:spcPts val="0"/>
              </a:spcAft>
              <a:buNone/>
            </a:pPr>
            <a:endParaRPr lang="en-US" sz="1800" dirty="0">
              <a:solidFill>
                <a:prstClr val="black"/>
              </a:solidFill>
              <a:latin typeface="Arial" panose="020B0604020202020204" pitchFamily="34" charset="0"/>
              <a:cs typeface="Arial" panose="020B0604020202020204" pitchFamily="34" charset="0"/>
            </a:endParaRPr>
          </a:p>
          <a:p>
            <a:pPr lvl="0" defTabSz="914400" fontAlgn="auto">
              <a:spcAft>
                <a:spcPts val="0"/>
              </a:spcAft>
            </a:pPr>
            <a:r>
              <a:rPr lang="en-US" sz="1800" dirty="0">
                <a:solidFill>
                  <a:prstClr val="black"/>
                </a:solidFill>
                <a:latin typeface="Arial" panose="020B0604020202020204" pitchFamily="34" charset="0"/>
                <a:cs typeface="Arial" panose="020B0604020202020204" pitchFamily="34" charset="0"/>
              </a:rPr>
              <a:t>Remind someone to take prescribed </a:t>
            </a:r>
            <a:r>
              <a:rPr lang="en-US" sz="1800" dirty="0" smtClean="0">
                <a:solidFill>
                  <a:prstClr val="black"/>
                </a:solidFill>
                <a:latin typeface="Arial" panose="020B0604020202020204" pitchFamily="34" charset="0"/>
                <a:cs typeface="Arial" panose="020B0604020202020204" pitchFamily="34" charset="0"/>
              </a:rPr>
              <a:t>medications</a:t>
            </a:r>
          </a:p>
          <a:p>
            <a:pPr marL="0" lvl="0" indent="0" defTabSz="914400" fontAlgn="auto">
              <a:spcAft>
                <a:spcPts val="0"/>
              </a:spcAft>
              <a:buNone/>
            </a:pPr>
            <a:endParaRPr lang="en-US" sz="1800" dirty="0">
              <a:solidFill>
                <a:prstClr val="black"/>
              </a:solidFill>
              <a:latin typeface="Arial" panose="020B0604020202020204" pitchFamily="34" charset="0"/>
              <a:cs typeface="Arial" panose="020B0604020202020204" pitchFamily="34" charset="0"/>
            </a:endParaRPr>
          </a:p>
          <a:p>
            <a:pPr lvl="0" defTabSz="914400" fontAlgn="auto">
              <a:spcAft>
                <a:spcPts val="0"/>
              </a:spcAft>
            </a:pPr>
            <a:r>
              <a:rPr lang="en-US" sz="1800" dirty="0">
                <a:solidFill>
                  <a:prstClr val="black"/>
                </a:solidFill>
                <a:latin typeface="Arial" panose="020B0604020202020204" pitchFamily="34" charset="0"/>
                <a:cs typeface="Arial" panose="020B0604020202020204" pitchFamily="34" charset="0"/>
              </a:rPr>
              <a:t>Get a person out of a situation that could cause an episode (ex: seizures)</a:t>
            </a:r>
          </a:p>
          <a:p>
            <a:endParaRPr lang="en-US" dirty="0"/>
          </a:p>
        </p:txBody>
      </p:sp>
    </p:spTree>
    <p:extLst>
      <p:ext uri="{BB962C8B-B14F-4D97-AF65-F5344CB8AC3E}">
        <p14:creationId xmlns:p14="http://schemas.microsoft.com/office/powerpoint/2010/main" val="542088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Responsibility of Riders</a:t>
            </a:r>
            <a:endParaRPr lang="en-US" sz="3600" b="1" dirty="0">
              <a:latin typeface="+mn-lt"/>
            </a:endParaRPr>
          </a:p>
        </p:txBody>
      </p:sp>
      <p:sp>
        <p:nvSpPr>
          <p:cNvPr id="3" name="Content Placeholder 2"/>
          <p:cNvSpPr>
            <a:spLocks noGrp="1"/>
          </p:cNvSpPr>
          <p:nvPr>
            <p:ph idx="1"/>
          </p:nvPr>
        </p:nvSpPr>
        <p:spPr/>
        <p:txBody>
          <a:bodyPr/>
          <a:lstStyle/>
          <a:p>
            <a:r>
              <a:rPr lang="en-US" sz="1800" dirty="0" smtClean="0"/>
              <a:t>Animals </a:t>
            </a:r>
            <a:r>
              <a:rPr lang="en-US" sz="1800" dirty="0"/>
              <a:t>must be on a leash or in a </a:t>
            </a:r>
            <a:r>
              <a:rPr lang="en-US" sz="1800" dirty="0" smtClean="0"/>
              <a:t>container</a:t>
            </a:r>
          </a:p>
          <a:p>
            <a:endParaRPr lang="en-US" sz="1800" dirty="0"/>
          </a:p>
          <a:p>
            <a:r>
              <a:rPr lang="en-US" sz="1800" dirty="0" smtClean="0"/>
              <a:t> Animals must remain </a:t>
            </a:r>
            <a:r>
              <a:rPr lang="en-US" sz="1800" dirty="0"/>
              <a:t>under control of the </a:t>
            </a:r>
            <a:r>
              <a:rPr lang="en-US" sz="1800" dirty="0" smtClean="0"/>
              <a:t>owner </a:t>
            </a:r>
          </a:p>
          <a:p>
            <a:endParaRPr lang="en-US" sz="1800" dirty="0" smtClean="0"/>
          </a:p>
          <a:p>
            <a:r>
              <a:rPr lang="en-US" sz="1800" dirty="0" smtClean="0"/>
              <a:t>Animals must behave appropriately</a:t>
            </a:r>
          </a:p>
          <a:p>
            <a:pPr marL="0" indent="0">
              <a:buNone/>
            </a:pPr>
            <a:endParaRPr lang="en-US" sz="1800" dirty="0"/>
          </a:p>
          <a:p>
            <a:r>
              <a:rPr lang="en-US" sz="1800" dirty="0" smtClean="0"/>
              <a:t>Animals must </a:t>
            </a:r>
            <a:r>
              <a:rPr lang="en-US" sz="1800" dirty="0"/>
              <a:t>not be aggressive toward people or other </a:t>
            </a:r>
            <a:r>
              <a:rPr lang="en-US" sz="1800" dirty="0" smtClean="0"/>
              <a:t>animals</a:t>
            </a:r>
          </a:p>
          <a:p>
            <a:pPr marL="0" indent="0">
              <a:buNone/>
            </a:pPr>
            <a:endParaRPr lang="en-US" sz="1800" dirty="0"/>
          </a:p>
          <a:p>
            <a:r>
              <a:rPr lang="en-US" sz="1800" dirty="0"/>
              <a:t>Drivers are not required to take </a:t>
            </a:r>
            <a:r>
              <a:rPr lang="en-US" sz="1800" dirty="0" smtClean="0"/>
              <a:t>charge </a:t>
            </a:r>
            <a:r>
              <a:rPr lang="en-US" sz="1800" dirty="0"/>
              <a:t>of service animal</a:t>
            </a:r>
          </a:p>
          <a:p>
            <a:pPr marL="0" indent="0">
              <a:buNone/>
            </a:pPr>
            <a:endParaRPr lang="en-US" dirty="0"/>
          </a:p>
        </p:txBody>
      </p:sp>
    </p:spTree>
    <p:extLst>
      <p:ext uri="{BB962C8B-B14F-4D97-AF65-F5344CB8AC3E}">
        <p14:creationId xmlns:p14="http://schemas.microsoft.com/office/powerpoint/2010/main" val="172823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Direct Threat</a:t>
            </a:r>
            <a:endParaRPr lang="en-US" dirty="0"/>
          </a:p>
        </p:txBody>
      </p:sp>
      <p:sp>
        <p:nvSpPr>
          <p:cNvPr id="7" name="Content Placeholder 6"/>
          <p:cNvSpPr>
            <a:spLocks noGrp="1"/>
          </p:cNvSpPr>
          <p:nvPr>
            <p:ph idx="1"/>
          </p:nvPr>
        </p:nvSpPr>
        <p:spPr/>
        <p:txBody>
          <a:bodyPr/>
          <a:lstStyle/>
          <a:p>
            <a:pPr algn="ctr"/>
            <a:r>
              <a:rPr lang="en-US" sz="2800" dirty="0">
                <a:solidFill>
                  <a:srgbClr val="000000"/>
                </a:solidFill>
                <a:latin typeface="+mj-lt"/>
              </a:rPr>
              <a:t>Transit agencies may refuse to transport service animals that are deemed to pose a direct threat to the health or safety of drivers or other riders, create a seriously disruptive atmosphere, or are otherwise not under the rider’s control</a:t>
            </a:r>
            <a:r>
              <a:rPr lang="en-US" sz="2800" dirty="0" smtClean="0">
                <a:solidFill>
                  <a:srgbClr val="000000"/>
                </a:solidFill>
                <a:latin typeface="+mj-lt"/>
              </a:rPr>
              <a:t>.</a:t>
            </a:r>
          </a:p>
          <a:p>
            <a:pPr algn="ctr"/>
            <a:endParaRPr lang="en-US" sz="2800" dirty="0">
              <a:solidFill>
                <a:srgbClr val="000000"/>
              </a:solidFill>
              <a:latin typeface="+mj-lt"/>
            </a:endParaRPr>
          </a:p>
          <a:p>
            <a:pPr algn="ctr"/>
            <a:r>
              <a:rPr lang="en-US" sz="2800" dirty="0" smtClean="0">
                <a:solidFill>
                  <a:srgbClr val="000000"/>
                </a:solidFill>
                <a:latin typeface="+mj-lt"/>
              </a:rPr>
              <a:t>Transit agencies must provide justification for making a direct threat clai</a:t>
            </a:r>
            <a:r>
              <a:rPr lang="en-US" sz="2800" dirty="0">
                <a:solidFill>
                  <a:srgbClr val="000000"/>
                </a:solidFill>
                <a:latin typeface="+mj-lt"/>
              </a:rPr>
              <a:t>m</a:t>
            </a:r>
            <a:endParaRPr lang="en-US" sz="2800" dirty="0">
              <a:latin typeface="+mj-lt"/>
            </a:endParaRPr>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12</a:t>
            </a:fld>
            <a:endParaRPr lang="en-US" dirty="0"/>
          </a:p>
        </p:txBody>
      </p:sp>
    </p:spTree>
    <p:extLst>
      <p:ext uri="{BB962C8B-B14F-4D97-AF65-F5344CB8AC3E}">
        <p14:creationId xmlns:p14="http://schemas.microsoft.com/office/powerpoint/2010/main" val="2621784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Reasonable Modification </a:t>
            </a:r>
            <a:endParaRPr lang="en-US" dirty="0"/>
          </a:p>
        </p:txBody>
      </p:sp>
      <p:sp>
        <p:nvSpPr>
          <p:cNvPr id="7" name="Content Placeholder 6"/>
          <p:cNvSpPr>
            <a:spLocks noGrp="1"/>
          </p:cNvSpPr>
          <p:nvPr>
            <p:ph idx="1"/>
          </p:nvPr>
        </p:nvSpPr>
        <p:spPr/>
        <p:txBody>
          <a:bodyPr/>
          <a:lstStyle/>
          <a:p>
            <a:r>
              <a:rPr lang="en-US" sz="1800" dirty="0"/>
              <a:t>P</a:t>
            </a:r>
            <a:r>
              <a:rPr lang="en-US" sz="1800" dirty="0" smtClean="0"/>
              <a:t>ublic </a:t>
            </a:r>
            <a:r>
              <a:rPr lang="en-US" sz="1800" dirty="0"/>
              <a:t>entities that provide </a:t>
            </a:r>
            <a:r>
              <a:rPr lang="en-US" sz="1800" dirty="0" smtClean="0"/>
              <a:t>public </a:t>
            </a:r>
            <a:r>
              <a:rPr lang="en-US" sz="1800" dirty="0"/>
              <a:t>transportation shall make reasonable modifications in policies, practices, or procedures when the modifications are necessary to avoid discrimination on the basis of disability or to provide program accessibility to their services, subject to the limitations </a:t>
            </a:r>
            <a:r>
              <a:rPr lang="en-US" sz="1800" dirty="0" smtClean="0"/>
              <a:t>of. </a:t>
            </a:r>
          </a:p>
          <a:p>
            <a:endParaRPr lang="en-US" sz="1800" dirty="0" smtClean="0"/>
          </a:p>
          <a:p>
            <a:r>
              <a:rPr lang="en-US" sz="1800" dirty="0"/>
              <a:t>P</a:t>
            </a:r>
            <a:r>
              <a:rPr lang="en-US" sz="1800" dirty="0" smtClean="0"/>
              <a:t>ublic </a:t>
            </a:r>
            <a:r>
              <a:rPr lang="en-US" sz="1800" dirty="0"/>
              <a:t>entity </a:t>
            </a:r>
            <a:r>
              <a:rPr lang="en-US" sz="1800" dirty="0" smtClean="0"/>
              <a:t>must information must public how to make requests </a:t>
            </a:r>
            <a:r>
              <a:rPr lang="en-US" sz="1800" dirty="0"/>
              <a:t>for reasonable </a:t>
            </a:r>
            <a:r>
              <a:rPr lang="en-US" sz="1800" dirty="0" smtClean="0"/>
              <a:t>modifications. This must </a:t>
            </a:r>
            <a:r>
              <a:rPr lang="en-US" sz="1800" dirty="0"/>
              <a:t>readily available to the public through the same means it uses to inform the public about its policies and practices</a:t>
            </a:r>
            <a:r>
              <a:rPr lang="en-US" sz="1800" dirty="0" smtClean="0"/>
              <a:t>.</a:t>
            </a:r>
          </a:p>
          <a:p>
            <a:endParaRPr lang="en-US" sz="1800" dirty="0"/>
          </a:p>
          <a:p>
            <a:r>
              <a:rPr lang="en-US" sz="1800" dirty="0"/>
              <a:t>Whenever feasible, requests for modifications shall be made and determined in advance, before the transportation provider is expected to provide the modified </a:t>
            </a:r>
            <a:r>
              <a:rPr lang="en-US" sz="1800" dirty="0" smtClean="0"/>
              <a:t>service.</a:t>
            </a:r>
          </a:p>
          <a:p>
            <a:endParaRPr lang="en-US" sz="1800" dirty="0"/>
          </a:p>
          <a:p>
            <a:r>
              <a:rPr lang="en-US" sz="1800" dirty="0" smtClean="0"/>
              <a:t>WSDOT has policy language in its template policy to guide you</a:t>
            </a:r>
            <a:endParaRPr lang="en-US" sz="1800"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13</a:t>
            </a:fld>
            <a:endParaRPr lang="en-US" dirty="0"/>
          </a:p>
        </p:txBody>
      </p:sp>
    </p:spTree>
    <p:extLst>
      <p:ext uri="{BB962C8B-B14F-4D97-AF65-F5344CB8AC3E}">
        <p14:creationId xmlns:p14="http://schemas.microsoft.com/office/powerpoint/2010/main" val="365643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Communication</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2700" y="1777207"/>
            <a:ext cx="3671887" cy="3671887"/>
          </a:xfrm>
        </p:spPr>
      </p:pic>
    </p:spTree>
    <p:extLst>
      <p:ext uri="{BB962C8B-B14F-4D97-AF65-F5344CB8AC3E}">
        <p14:creationId xmlns:p14="http://schemas.microsoft.com/office/powerpoint/2010/main" val="152303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Stop Announcements </a:t>
            </a:r>
            <a:endParaRPr lang="en-US" dirty="0"/>
          </a:p>
        </p:txBody>
      </p:sp>
      <p:sp>
        <p:nvSpPr>
          <p:cNvPr id="3" name="Content Placeholder 2"/>
          <p:cNvSpPr>
            <a:spLocks noGrp="1"/>
          </p:cNvSpPr>
          <p:nvPr>
            <p:ph idx="1"/>
          </p:nvPr>
        </p:nvSpPr>
        <p:spPr>
          <a:xfrm>
            <a:off x="457200" y="1600200"/>
            <a:ext cx="8229600" cy="5702474"/>
          </a:xfrm>
        </p:spPr>
        <p:txBody>
          <a:bodyPr/>
          <a:lstStyle/>
          <a:p>
            <a:r>
              <a:rPr lang="en-US" sz="2400" dirty="0" smtClean="0"/>
              <a:t>On </a:t>
            </a:r>
            <a:r>
              <a:rPr lang="en-US" sz="2400" dirty="0"/>
              <a:t>fixed route systems, the entity shall announce stops as follows</a:t>
            </a:r>
            <a:r>
              <a:rPr lang="en-US" sz="2400" dirty="0" smtClean="0"/>
              <a:t>:</a:t>
            </a:r>
          </a:p>
          <a:p>
            <a:pPr marL="0" indent="0">
              <a:buNone/>
            </a:pPr>
            <a:endParaRPr lang="en-US" sz="2400" dirty="0"/>
          </a:p>
          <a:p>
            <a:pPr lvl="1">
              <a:buFont typeface="Wingdings" panose="05000000000000000000" pitchFamily="2" charset="2"/>
              <a:buChar char="Ø"/>
            </a:pPr>
            <a:r>
              <a:rPr lang="en-US" sz="2400" dirty="0"/>
              <a:t>A</a:t>
            </a:r>
            <a:r>
              <a:rPr lang="en-US" sz="2400" dirty="0" smtClean="0"/>
              <a:t>t </a:t>
            </a:r>
            <a:r>
              <a:rPr lang="en-US" sz="2400" dirty="0"/>
              <a:t>transfer points with other fixed </a:t>
            </a:r>
            <a:r>
              <a:rPr lang="en-US" sz="2400" dirty="0" smtClean="0"/>
              <a:t>routes</a:t>
            </a:r>
          </a:p>
          <a:p>
            <a:pPr lvl="1">
              <a:buFont typeface="Wingdings" panose="05000000000000000000" pitchFamily="2" charset="2"/>
              <a:buChar char="Ø"/>
            </a:pPr>
            <a:r>
              <a:rPr lang="en-US" sz="2400" dirty="0"/>
              <a:t>M</a:t>
            </a:r>
            <a:r>
              <a:rPr lang="en-US" sz="2400" dirty="0" smtClean="0"/>
              <a:t>ajor </a:t>
            </a:r>
            <a:r>
              <a:rPr lang="en-US" sz="2400" dirty="0"/>
              <a:t>intersections and destination points, </a:t>
            </a:r>
          </a:p>
          <a:p>
            <a:pPr lvl="1">
              <a:buFont typeface="Wingdings" panose="05000000000000000000" pitchFamily="2" charset="2"/>
              <a:buChar char="Ø"/>
            </a:pPr>
            <a:r>
              <a:rPr lang="en-US" sz="2400" dirty="0"/>
              <a:t>I</a:t>
            </a:r>
            <a:r>
              <a:rPr lang="en-US" sz="2400" dirty="0" smtClean="0"/>
              <a:t>ntervals </a:t>
            </a:r>
            <a:r>
              <a:rPr lang="en-US" sz="2400" dirty="0"/>
              <a:t>along a route sufficient to permit individuals with visual impairments or other disabilities to be oriented to their location</a:t>
            </a:r>
            <a:r>
              <a:rPr lang="en-US" sz="2400" dirty="0" smtClean="0"/>
              <a:t>.</a:t>
            </a:r>
          </a:p>
          <a:p>
            <a:pPr marL="0" indent="0">
              <a:buNone/>
            </a:pPr>
            <a:endParaRPr lang="en-US" sz="2400" dirty="0"/>
          </a:p>
          <a:p>
            <a:r>
              <a:rPr lang="en-US" sz="2400" dirty="0" smtClean="0"/>
              <a:t>Transit shall </a:t>
            </a:r>
            <a:r>
              <a:rPr lang="en-US" sz="2400" dirty="0"/>
              <a:t>announce any stop on request of an </a:t>
            </a:r>
            <a:r>
              <a:rPr lang="en-US" sz="2400" dirty="0" smtClean="0"/>
              <a:t>individual (with or without a disability)</a:t>
            </a:r>
            <a:endParaRPr lang="en-US" sz="2400" dirty="0"/>
          </a:p>
        </p:txBody>
      </p:sp>
    </p:spTree>
    <p:extLst>
      <p:ext uri="{BB962C8B-B14F-4D97-AF65-F5344CB8AC3E}">
        <p14:creationId xmlns:p14="http://schemas.microsoft.com/office/powerpoint/2010/main" val="3216334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Accessible Information</a:t>
            </a:r>
            <a:endParaRPr lang="en-US" dirty="0"/>
          </a:p>
        </p:txBody>
      </p:sp>
      <p:sp>
        <p:nvSpPr>
          <p:cNvPr id="3" name="Content Placeholder 2"/>
          <p:cNvSpPr>
            <a:spLocks noGrp="1"/>
          </p:cNvSpPr>
          <p:nvPr>
            <p:ph idx="1"/>
          </p:nvPr>
        </p:nvSpPr>
        <p:spPr/>
        <p:txBody>
          <a:bodyPr/>
          <a:lstStyle/>
          <a:p>
            <a:r>
              <a:rPr lang="en-US" sz="2800" dirty="0" smtClean="0"/>
              <a:t>An </a:t>
            </a:r>
            <a:r>
              <a:rPr lang="en-US" sz="2800" dirty="0"/>
              <a:t>entity shall make available to individuals with disabilities adequate information concerning transportation services. This obligation includes making adequate communications capacity available, through accessible formats and technology, to enable users to obtain information and schedule </a:t>
            </a:r>
            <a:r>
              <a:rPr lang="en-US" sz="2800" dirty="0" smtClean="0"/>
              <a:t>service</a:t>
            </a:r>
            <a:endParaRPr lang="en-US" sz="2800" dirty="0"/>
          </a:p>
        </p:txBody>
      </p:sp>
    </p:spTree>
    <p:extLst>
      <p:ext uri="{BB962C8B-B14F-4D97-AF65-F5344CB8AC3E}">
        <p14:creationId xmlns:p14="http://schemas.microsoft.com/office/powerpoint/2010/main" val="373593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Why Website ADA Accessible </a:t>
            </a:r>
            <a:endParaRPr lang="en-US" dirty="0"/>
          </a:p>
        </p:txBody>
      </p:sp>
      <p:sp>
        <p:nvSpPr>
          <p:cNvPr id="7" name="Content Placeholder 6"/>
          <p:cNvSpPr>
            <a:spLocks noGrp="1"/>
          </p:cNvSpPr>
          <p:nvPr>
            <p:ph idx="1"/>
          </p:nvPr>
        </p:nvSpPr>
        <p:spPr/>
        <p:txBody>
          <a:bodyPr/>
          <a:lstStyle/>
          <a:p>
            <a:r>
              <a:rPr lang="en-US" sz="1800" dirty="0"/>
              <a:t>The Web must be accessible to provide equal access and equal opportunity to people with diverse abilities. </a:t>
            </a:r>
            <a:endParaRPr lang="en-US" sz="1800" dirty="0" smtClean="0"/>
          </a:p>
          <a:p>
            <a:endParaRPr lang="en-US" sz="1800" dirty="0"/>
          </a:p>
          <a:p>
            <a:r>
              <a:rPr lang="en-US" sz="1800" dirty="0"/>
              <a:t>Accessibility supports social inclusion for people with disabilities as well as others, such as older people, people in rural areas, and people in developing </a:t>
            </a:r>
            <a:r>
              <a:rPr lang="en-US" sz="1800" dirty="0" smtClean="0"/>
              <a:t>countries</a:t>
            </a:r>
          </a:p>
          <a:p>
            <a:endParaRPr lang="en-US" sz="1800" dirty="0"/>
          </a:p>
          <a:p>
            <a:r>
              <a:rPr lang="en-US" sz="1800" dirty="0" smtClean="0"/>
              <a:t>Business Case </a:t>
            </a:r>
            <a:r>
              <a:rPr lang="en-US" sz="1800" dirty="0"/>
              <a:t>for Accessibility: S</a:t>
            </a:r>
            <a:r>
              <a:rPr lang="en-US" sz="1800" dirty="0" smtClean="0"/>
              <a:t>tudies </a:t>
            </a:r>
            <a:r>
              <a:rPr lang="en-US" sz="1800" dirty="0"/>
              <a:t>show that accessible websites have better search results, reduced maintenance costs, and increased audience </a:t>
            </a:r>
            <a:r>
              <a:rPr lang="en-US" sz="1800" dirty="0" smtClean="0"/>
              <a:t>reach</a:t>
            </a:r>
          </a:p>
          <a:p>
            <a:endParaRPr lang="en-US" sz="1800" dirty="0"/>
          </a:p>
          <a:p>
            <a:r>
              <a:rPr lang="en-US" sz="1800" dirty="0" smtClean="0"/>
              <a:t>There are a wide variety of disabilities and a variety of changes to your website to make them more accessible</a:t>
            </a:r>
            <a:endParaRPr lang="en-US" sz="1800" dirty="0"/>
          </a:p>
          <a:p>
            <a:pPr marL="0" indent="0">
              <a:buNone/>
            </a:pPr>
            <a:endParaRPr lang="en-US" sz="1800" dirty="0"/>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17</a:t>
            </a:fld>
            <a:endParaRPr lang="en-US" dirty="0"/>
          </a:p>
        </p:txBody>
      </p:sp>
    </p:spTree>
    <p:extLst>
      <p:ext uri="{BB962C8B-B14F-4D97-AF65-F5344CB8AC3E}">
        <p14:creationId xmlns:p14="http://schemas.microsoft.com/office/powerpoint/2010/main" val="310615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There is oh so much more…	</a:t>
            </a:r>
            <a:endParaRPr lang="en-US" dirty="0"/>
          </a:p>
        </p:txBody>
      </p:sp>
      <p:sp>
        <p:nvSpPr>
          <p:cNvPr id="3" name="Content Placeholder 2"/>
          <p:cNvSpPr>
            <a:spLocks noGrp="1"/>
          </p:cNvSpPr>
          <p:nvPr>
            <p:ph idx="1"/>
          </p:nvPr>
        </p:nvSpPr>
        <p:spPr/>
        <p:txBody>
          <a:bodyPr/>
          <a:lstStyle/>
          <a:p>
            <a:r>
              <a:rPr lang="en-US" sz="1800" dirty="0" smtClean="0"/>
              <a:t>For additional questions on all things civil rights please contact:</a:t>
            </a:r>
          </a:p>
          <a:p>
            <a:endParaRPr lang="en-US" sz="1800" dirty="0"/>
          </a:p>
          <a:p>
            <a:pPr marL="457200" lvl="1" indent="0">
              <a:buNone/>
            </a:pPr>
            <a:r>
              <a:rPr lang="en-US" sz="1800" dirty="0" smtClean="0"/>
              <a:t>Ryan Warner</a:t>
            </a:r>
          </a:p>
          <a:p>
            <a:pPr marL="457200" lvl="1" indent="0">
              <a:buNone/>
            </a:pPr>
            <a:r>
              <a:rPr lang="en-US" sz="1800" dirty="0" smtClean="0"/>
              <a:t>Community Liaison- Civil Rights</a:t>
            </a:r>
          </a:p>
          <a:p>
            <a:pPr marL="457200" lvl="1" indent="0">
              <a:buNone/>
            </a:pPr>
            <a:r>
              <a:rPr lang="en-US" sz="1800" dirty="0" smtClean="0">
                <a:hlinkClick r:id="rId2"/>
              </a:rPr>
              <a:t>warnerry@wsdot.wa.gov</a:t>
            </a:r>
            <a:endParaRPr lang="en-US" sz="1800" dirty="0" smtClean="0"/>
          </a:p>
          <a:p>
            <a:pPr marL="457200" lvl="1" indent="0">
              <a:buNone/>
            </a:pPr>
            <a:r>
              <a:rPr lang="en-US" sz="1800" dirty="0" smtClean="0"/>
              <a:t>360-705-6918</a:t>
            </a:r>
          </a:p>
          <a:p>
            <a:pPr marL="457200" lvl="1" indent="0">
              <a:buNone/>
            </a:pPr>
            <a:endParaRPr lang="en-US" sz="1800" dirty="0"/>
          </a:p>
          <a:p>
            <a:pPr marL="457200" lvl="1" indent="0">
              <a:buNone/>
            </a:pPr>
            <a:r>
              <a:rPr lang="en-US" sz="1800" dirty="0" smtClean="0"/>
              <a:t> </a:t>
            </a:r>
            <a:endParaRPr lang="en-US" sz="1800" dirty="0"/>
          </a:p>
        </p:txBody>
      </p:sp>
      <p:sp>
        <p:nvSpPr>
          <p:cNvPr id="4" name="Slide Number Placeholder 3"/>
          <p:cNvSpPr>
            <a:spLocks noGrp="1"/>
          </p:cNvSpPr>
          <p:nvPr>
            <p:ph type="sldNum" sz="quarter" idx="12"/>
          </p:nvPr>
        </p:nvSpPr>
        <p:spPr/>
        <p:txBody>
          <a:bodyPr/>
          <a:lstStyle/>
          <a:p>
            <a:pPr>
              <a:defRPr/>
            </a:pPr>
            <a:fld id="{07A1B390-8C00-49C7-BEED-470B249615B6}" type="slidenum">
              <a:rPr lang="en-US" smtClean="0"/>
              <a:pPr>
                <a:defRPr/>
              </a:pPr>
              <a:t>18</a:t>
            </a:fld>
            <a:endParaRPr lang="en-US" dirty="0"/>
          </a:p>
        </p:txBody>
      </p:sp>
    </p:spTree>
    <p:extLst>
      <p:ext uri="{BB962C8B-B14F-4D97-AF65-F5344CB8AC3E}">
        <p14:creationId xmlns:p14="http://schemas.microsoft.com/office/powerpoint/2010/main" val="217975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Americans with Disabilities Act</a:t>
            </a:r>
            <a:endParaRPr lang="en-US" dirty="0"/>
          </a:p>
        </p:txBody>
      </p:sp>
      <p:sp>
        <p:nvSpPr>
          <p:cNvPr id="4" name="Content Placeholder 3"/>
          <p:cNvSpPr>
            <a:spLocks noGrp="1"/>
          </p:cNvSpPr>
          <p:nvPr>
            <p:ph idx="1"/>
          </p:nvPr>
        </p:nvSpPr>
        <p:spPr/>
        <p:txBody>
          <a:bodyPr/>
          <a:lstStyle/>
          <a:p>
            <a:endParaRPr lang="en-US" dirty="0" smtClean="0"/>
          </a:p>
          <a:p>
            <a:r>
              <a:rPr lang="en-US" sz="1800" dirty="0" smtClean="0"/>
              <a:t>The Americans with Disabilities is civil rights legislation which requires that a person with disabilities receive transportation services </a:t>
            </a:r>
            <a:r>
              <a:rPr lang="en-US" sz="1800" b="1" u="sng" dirty="0" smtClean="0"/>
              <a:t>equal to</a:t>
            </a:r>
            <a:r>
              <a:rPr lang="en-US" sz="1800" dirty="0" smtClean="0"/>
              <a:t> those available on the fixed route. </a:t>
            </a:r>
          </a:p>
          <a:p>
            <a:endParaRPr lang="en-US" sz="1800" b="1" u="sng" dirty="0"/>
          </a:p>
          <a:p>
            <a:r>
              <a:rPr lang="en-US" sz="1800" dirty="0" smtClean="0"/>
              <a:t>This also includes all public spaces such as transit centers, administrative offices and outlets where schedule information or passes are sold.</a:t>
            </a:r>
          </a:p>
          <a:p>
            <a:endParaRPr lang="en-US" sz="1800" dirty="0"/>
          </a:p>
          <a:p>
            <a:r>
              <a:rPr lang="en-US" sz="1800" dirty="0" smtClean="0"/>
              <a:t>This also includes ensuring your electronic communication is accessible. </a:t>
            </a:r>
          </a:p>
          <a:p>
            <a:endParaRPr lang="en-US" sz="1800" dirty="0"/>
          </a:p>
          <a:p>
            <a:r>
              <a:rPr lang="en-US" sz="1800" dirty="0" smtClean="0"/>
              <a:t>This also includes your </a:t>
            </a:r>
            <a:r>
              <a:rPr lang="en-US" sz="1800" u="sng" dirty="0" smtClean="0"/>
              <a:t>primary</a:t>
            </a:r>
            <a:r>
              <a:rPr lang="en-US" sz="1800" dirty="0" smtClean="0"/>
              <a:t> written materials.</a:t>
            </a: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07A1B390-8C00-49C7-BEED-470B249615B6}" type="slidenum">
              <a:rPr lang="en-US" smtClean="0"/>
              <a:pPr>
                <a:defRPr/>
              </a:pPr>
              <a:t>2</a:t>
            </a:fld>
            <a:endParaRPr lang="en-US" dirty="0"/>
          </a:p>
        </p:txBody>
      </p:sp>
    </p:spTree>
    <p:extLst>
      <p:ext uri="{BB962C8B-B14F-4D97-AF65-F5344CB8AC3E}">
        <p14:creationId xmlns:p14="http://schemas.microsoft.com/office/powerpoint/2010/main" val="189082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Routing Structures</a:t>
            </a:r>
            <a:endParaRPr lang="en-US" dirty="0"/>
          </a:p>
        </p:txBody>
      </p:sp>
      <p:sp>
        <p:nvSpPr>
          <p:cNvPr id="3" name="Content Placeholder 2"/>
          <p:cNvSpPr>
            <a:spLocks noGrp="1"/>
          </p:cNvSpPr>
          <p:nvPr>
            <p:ph idx="1"/>
          </p:nvPr>
        </p:nvSpPr>
        <p:spPr/>
        <p:txBody>
          <a:bodyPr/>
          <a:lstStyle/>
          <a:p>
            <a:r>
              <a:rPr lang="en-US" sz="1800" dirty="0" smtClean="0"/>
              <a:t>Fixed Route: A route with fixed start and ending points, specific stops and a consistent route. </a:t>
            </a:r>
          </a:p>
          <a:p>
            <a:pPr lvl="1"/>
            <a:r>
              <a:rPr lang="en-US" sz="1800" dirty="0" smtClean="0"/>
              <a:t>Requires paratransit services ¾ mile off the fixed route to serve people with disabilities.</a:t>
            </a:r>
          </a:p>
          <a:p>
            <a:pPr lvl="1"/>
            <a:endParaRPr lang="en-US" sz="1800" dirty="0" smtClean="0"/>
          </a:p>
          <a:p>
            <a:r>
              <a:rPr lang="en-US" sz="1800" dirty="0" smtClean="0"/>
              <a:t>Deviated Fixed Route: A fixed route that departs from the published route at certain points. Must be used to pick up passengers with </a:t>
            </a:r>
            <a:r>
              <a:rPr lang="en-US" sz="1800" b="1" u="sng" dirty="0" smtClean="0"/>
              <a:t>and</a:t>
            </a:r>
            <a:r>
              <a:rPr lang="en-US" sz="1800" dirty="0" smtClean="0"/>
              <a:t> without disabilities. </a:t>
            </a:r>
          </a:p>
          <a:p>
            <a:endParaRPr lang="en-US" sz="1800" dirty="0"/>
          </a:p>
          <a:p>
            <a:r>
              <a:rPr lang="en-US" sz="1800" dirty="0" smtClean="0"/>
              <a:t>Demand Response: Characterized by smaller vehicles that travel on diverse routes primarily in Suburban and Rural communities </a:t>
            </a:r>
          </a:p>
          <a:p>
            <a:endParaRPr lang="en-US" sz="18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7A1B390-8C00-49C7-BEED-470B249615B6}" type="slidenum">
              <a:rPr lang="en-US" smtClean="0"/>
              <a:pPr>
                <a:defRPr/>
              </a:pPr>
              <a:t>3</a:t>
            </a:fld>
            <a:endParaRPr lang="en-US" dirty="0"/>
          </a:p>
        </p:txBody>
      </p:sp>
    </p:spTree>
    <p:extLst>
      <p:ext uri="{BB962C8B-B14F-4D97-AF65-F5344CB8AC3E}">
        <p14:creationId xmlns:p14="http://schemas.microsoft.com/office/powerpoint/2010/main" val="2014710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Route Accessibility </a:t>
            </a:r>
            <a:endParaRPr lang="en-US" dirty="0"/>
          </a:p>
        </p:txBody>
      </p:sp>
      <p:pic>
        <p:nvPicPr>
          <p:cNvPr id="4" name="Content Placeholder 3"/>
          <p:cNvPicPr>
            <a:picLocks noGrp="1" noChangeAspect="1"/>
          </p:cNvPicPr>
          <p:nvPr>
            <p:ph idx="1"/>
          </p:nvPr>
        </p:nvPicPr>
        <p:blipFill>
          <a:blip r:embed="rId3"/>
          <a:stretch>
            <a:fillRect/>
          </a:stretch>
        </p:blipFill>
        <p:spPr>
          <a:xfrm>
            <a:off x="457200" y="2107381"/>
            <a:ext cx="3855308" cy="3511600"/>
          </a:xfrm>
          <a:prstGeom prst="rect">
            <a:avLst/>
          </a:prstGeom>
        </p:spPr>
      </p:pic>
      <p:pic>
        <p:nvPicPr>
          <p:cNvPr id="5" name="Picture 4"/>
          <p:cNvPicPr>
            <a:picLocks noChangeAspect="1"/>
          </p:cNvPicPr>
          <p:nvPr/>
        </p:nvPicPr>
        <p:blipFill>
          <a:blip r:embed="rId4"/>
          <a:stretch>
            <a:fillRect/>
          </a:stretch>
        </p:blipFill>
        <p:spPr>
          <a:xfrm>
            <a:off x="4639524" y="2107381"/>
            <a:ext cx="4109060" cy="3511600"/>
          </a:xfrm>
          <a:prstGeom prst="rect">
            <a:avLst/>
          </a:prstGeom>
        </p:spPr>
      </p:pic>
      <p:sp>
        <p:nvSpPr>
          <p:cNvPr id="6" name="TextBox 5"/>
          <p:cNvSpPr txBox="1"/>
          <p:nvPr/>
        </p:nvSpPr>
        <p:spPr>
          <a:xfrm>
            <a:off x="2125362" y="5618981"/>
            <a:ext cx="2187146" cy="369332"/>
          </a:xfrm>
          <a:prstGeom prst="rect">
            <a:avLst/>
          </a:prstGeom>
          <a:noFill/>
        </p:spPr>
        <p:txBody>
          <a:bodyPr wrap="square" rtlCol="0">
            <a:spAutoFit/>
          </a:bodyPr>
          <a:lstStyle/>
          <a:p>
            <a:r>
              <a:rPr lang="en-US" dirty="0" smtClean="0"/>
              <a:t>Before</a:t>
            </a:r>
            <a:endParaRPr lang="en-US" dirty="0"/>
          </a:p>
        </p:txBody>
      </p:sp>
      <p:sp>
        <p:nvSpPr>
          <p:cNvPr id="7" name="TextBox 6"/>
          <p:cNvSpPr txBox="1"/>
          <p:nvPr/>
        </p:nvSpPr>
        <p:spPr>
          <a:xfrm>
            <a:off x="6694054" y="5618981"/>
            <a:ext cx="1992746" cy="369332"/>
          </a:xfrm>
          <a:prstGeom prst="rect">
            <a:avLst/>
          </a:prstGeom>
          <a:noFill/>
        </p:spPr>
        <p:txBody>
          <a:bodyPr wrap="square" rtlCol="0">
            <a:spAutoFit/>
          </a:bodyPr>
          <a:lstStyle/>
          <a:p>
            <a:r>
              <a:rPr lang="en-US" dirty="0" smtClean="0"/>
              <a:t>After</a:t>
            </a:r>
            <a:endParaRPr lang="en-US" dirty="0"/>
          </a:p>
        </p:txBody>
      </p:sp>
      <p:sp>
        <p:nvSpPr>
          <p:cNvPr id="8" name="TextBox 7"/>
          <p:cNvSpPr txBox="1"/>
          <p:nvPr/>
        </p:nvSpPr>
        <p:spPr>
          <a:xfrm>
            <a:off x="457200" y="1417638"/>
            <a:ext cx="8229600" cy="430887"/>
          </a:xfrm>
          <a:prstGeom prst="rect">
            <a:avLst/>
          </a:prstGeom>
          <a:noFill/>
        </p:spPr>
        <p:txBody>
          <a:bodyPr wrap="square" rtlCol="0">
            <a:spAutoFit/>
          </a:bodyPr>
          <a:lstStyle/>
          <a:p>
            <a:pPr marL="274320" lvl="0" indent="-274320" defTabSz="914400" fontAlgn="auto">
              <a:spcBef>
                <a:spcPct val="20000"/>
              </a:spcBef>
              <a:spcAft>
                <a:spcPts val="0"/>
              </a:spcAft>
              <a:buClr>
                <a:srgbClr val="1F497D">
                  <a:lumMod val="75000"/>
                </a:srgbClr>
              </a:buClr>
              <a:buSzPct val="95000"/>
              <a:buFont typeface="Wingdings 2"/>
              <a:buChar char=""/>
            </a:pPr>
            <a:r>
              <a:rPr lang="en-US" sz="2200" dirty="0">
                <a:solidFill>
                  <a:srgbClr val="1F497D">
                    <a:lumMod val="75000"/>
                  </a:srgbClr>
                </a:solidFill>
                <a:latin typeface="Constantia"/>
              </a:rPr>
              <a:t>Commitment to ongoing bus stop accessibility improvements</a:t>
            </a:r>
          </a:p>
        </p:txBody>
      </p:sp>
    </p:spTree>
    <p:extLst>
      <p:ext uri="{BB962C8B-B14F-4D97-AF65-F5344CB8AC3E}">
        <p14:creationId xmlns:p14="http://schemas.microsoft.com/office/powerpoint/2010/main" val="3292236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183"/>
            <a:ext cx="8229600" cy="1088723"/>
          </a:xfrm>
        </p:spPr>
        <p:txBody>
          <a:bodyPr/>
          <a:lstStyle/>
          <a:p>
            <a:pPr algn="ctr"/>
            <a:r>
              <a:rPr lang="en-US" sz="3500" dirty="0" smtClean="0"/>
              <a:t>What is a Personal Mobility Device?</a:t>
            </a:r>
            <a:endParaRPr lang="en-US" sz="35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300" y="1281906"/>
            <a:ext cx="2520950" cy="249160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340" y="1281906"/>
            <a:ext cx="2692285" cy="26873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960" y="3969305"/>
            <a:ext cx="2805553" cy="231854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6857" y="1194449"/>
            <a:ext cx="2047875" cy="25050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425" y="3969305"/>
            <a:ext cx="2743200" cy="231854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326" y="4036318"/>
            <a:ext cx="1870898" cy="1896067"/>
          </a:xfrm>
          <a:prstGeom prst="rect">
            <a:avLst/>
          </a:prstGeom>
        </p:spPr>
      </p:pic>
    </p:spTree>
    <p:extLst>
      <p:ext uri="{BB962C8B-B14F-4D97-AF65-F5344CB8AC3E}">
        <p14:creationId xmlns:p14="http://schemas.microsoft.com/office/powerpoint/2010/main" val="277322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is the definition?</a:t>
            </a:r>
            <a:endParaRPr lang="en-US" dirty="0"/>
          </a:p>
        </p:txBody>
      </p:sp>
      <p:sp>
        <p:nvSpPr>
          <p:cNvPr id="3" name="Content Placeholder 2"/>
          <p:cNvSpPr>
            <a:spLocks noGrp="1"/>
          </p:cNvSpPr>
          <p:nvPr>
            <p:ph idx="1"/>
          </p:nvPr>
        </p:nvSpPr>
        <p:spPr/>
        <p:txBody>
          <a:bodyPr/>
          <a:lstStyle/>
          <a:p>
            <a:r>
              <a:rPr lang="en-US" sz="1800" dirty="0" smtClean="0"/>
              <a:t>A mobility aid belonging to any class of </a:t>
            </a:r>
            <a:r>
              <a:rPr lang="en-US" sz="1800" u="sng" dirty="0" smtClean="0"/>
              <a:t>3 or more </a:t>
            </a:r>
            <a:r>
              <a:rPr lang="en-US" sz="1800" dirty="0" smtClean="0"/>
              <a:t>wheeled devices, Usable indoors, Designed for use by individuals with disabilities</a:t>
            </a:r>
          </a:p>
          <a:p>
            <a:endParaRPr lang="en-US" sz="1800" dirty="0"/>
          </a:p>
          <a:p>
            <a:r>
              <a:rPr lang="en-US" sz="1800" dirty="0" smtClean="0"/>
              <a:t>Weight of device + occupant must not exceed lift capacity</a:t>
            </a:r>
          </a:p>
          <a:p>
            <a:endParaRPr lang="en-US" sz="1800" dirty="0"/>
          </a:p>
          <a:p>
            <a:r>
              <a:rPr lang="en-US" sz="1800" dirty="0" smtClean="0"/>
              <a:t>Wheelchair does not need footrests, brakes, push handles or </a:t>
            </a:r>
            <a:r>
              <a:rPr lang="en-US" sz="1800" dirty="0" err="1" smtClean="0"/>
              <a:t>harnesseses</a:t>
            </a:r>
            <a:r>
              <a:rPr lang="en-US" sz="1800" dirty="0" smtClean="0"/>
              <a:t> </a:t>
            </a:r>
          </a:p>
          <a:p>
            <a:endParaRPr lang="en-US" sz="1800" dirty="0"/>
          </a:p>
          <a:p>
            <a:r>
              <a:rPr lang="en-US" sz="1800" dirty="0" smtClean="0"/>
              <a:t>The transit agency can deny a rider if doing so would cause</a:t>
            </a:r>
            <a:r>
              <a:rPr lang="en-US" sz="1800" u="sng" dirty="0" smtClean="0"/>
              <a:t> a legitimate safety concern</a:t>
            </a:r>
          </a:p>
          <a:p>
            <a:endParaRPr lang="en-US" sz="1800" dirty="0"/>
          </a:p>
          <a:p>
            <a:r>
              <a:rPr lang="en-US" sz="1800" dirty="0" smtClean="0"/>
              <a:t>The transit agency is not required to transfer wheelchairs in non securement areas</a:t>
            </a:r>
          </a:p>
          <a:p>
            <a:endParaRPr lang="en-US" sz="1800" dirty="0"/>
          </a:p>
          <a:p>
            <a:r>
              <a:rPr lang="en-US" sz="1800" dirty="0" smtClean="0"/>
              <a:t>Riders can choose to board in any direction &amp; separately from the device </a:t>
            </a:r>
            <a:endParaRPr lang="en-US" sz="1800" dirty="0"/>
          </a:p>
        </p:txBody>
      </p:sp>
      <p:sp>
        <p:nvSpPr>
          <p:cNvPr id="4" name="Slide Number Placeholder 3"/>
          <p:cNvSpPr>
            <a:spLocks noGrp="1"/>
          </p:cNvSpPr>
          <p:nvPr>
            <p:ph type="sldNum" sz="quarter" idx="12"/>
          </p:nvPr>
        </p:nvSpPr>
        <p:spPr/>
        <p:txBody>
          <a:bodyPr/>
          <a:lstStyle/>
          <a:p>
            <a:pPr>
              <a:defRPr/>
            </a:pPr>
            <a:fld id="{07A1B390-8C00-49C7-BEED-470B249615B6}" type="slidenum">
              <a:rPr lang="en-US" smtClean="0"/>
              <a:pPr>
                <a:defRPr/>
              </a:pPr>
              <a:t>6</a:t>
            </a:fld>
            <a:endParaRPr lang="en-US" dirty="0"/>
          </a:p>
        </p:txBody>
      </p:sp>
    </p:spTree>
    <p:extLst>
      <p:ext uri="{BB962C8B-B14F-4D97-AF65-F5344CB8AC3E}">
        <p14:creationId xmlns:p14="http://schemas.microsoft.com/office/powerpoint/2010/main" val="24605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Walkers, Canes and Crutches</a:t>
            </a:r>
          </a:p>
        </p:txBody>
      </p:sp>
      <p:sp>
        <p:nvSpPr>
          <p:cNvPr id="3" name="Content Placeholder 2"/>
          <p:cNvSpPr>
            <a:spLocks noGrp="1"/>
          </p:cNvSpPr>
          <p:nvPr>
            <p:ph idx="1"/>
          </p:nvPr>
        </p:nvSpPr>
        <p:spPr/>
        <p:txBody>
          <a:bodyPr/>
          <a:lstStyle/>
          <a:p>
            <a:pPr lvl="0" eaLnBrk="1" hangingPunct="1">
              <a:buFont typeface="Arial" pitchFamily="34" charset="0"/>
              <a:buChar char="•"/>
            </a:pPr>
            <a:r>
              <a:rPr lang="en-US" sz="2400" dirty="0">
                <a:solidFill>
                  <a:prstClr val="black"/>
                </a:solidFill>
              </a:rPr>
              <a:t>Persons with mobility disabilities may use canes, crutches, and walkers on the same basis as wheelchairs</a:t>
            </a:r>
          </a:p>
          <a:p>
            <a:pPr lvl="0" eaLnBrk="1" hangingPunct="1">
              <a:buFont typeface="Arial" pitchFamily="34" charset="0"/>
              <a:buChar char="•"/>
            </a:pPr>
            <a:endParaRPr lang="en-US" sz="2400" dirty="0">
              <a:solidFill>
                <a:prstClr val="black"/>
              </a:solidFill>
            </a:endParaRPr>
          </a:p>
          <a:p>
            <a:pPr lvl="0" eaLnBrk="1" hangingPunct="1">
              <a:buFont typeface="Arial" pitchFamily="34" charset="0"/>
              <a:buChar char="•"/>
            </a:pPr>
            <a:r>
              <a:rPr lang="en-US" sz="2400" dirty="0">
                <a:solidFill>
                  <a:prstClr val="black"/>
                </a:solidFill>
              </a:rPr>
              <a:t>Transit agencies are not required to accommodate devices not primarily designed for use by individuals with mobility impairments or permit other types of assistive devices to be used in ways that depart from or exceed their intended uses (walkers to be sat on</a:t>
            </a:r>
            <a:r>
              <a:rPr lang="en-US" sz="2400" dirty="0" smtClean="0">
                <a:solidFill>
                  <a:prstClr val="black"/>
                </a:solidFill>
              </a:rPr>
              <a:t>)*</a:t>
            </a: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a:defRPr/>
            </a:pPr>
            <a:fld id="{07A1B390-8C00-49C7-BEED-470B249615B6}" type="slidenum">
              <a:rPr lang="en-US" smtClean="0"/>
              <a:pPr>
                <a:defRPr/>
              </a:pPr>
              <a:t>7</a:t>
            </a:fld>
            <a:endParaRPr lang="en-US" dirty="0"/>
          </a:p>
        </p:txBody>
      </p:sp>
    </p:spTree>
    <p:extLst>
      <p:ext uri="{BB962C8B-B14F-4D97-AF65-F5344CB8AC3E}">
        <p14:creationId xmlns:p14="http://schemas.microsoft.com/office/powerpoint/2010/main" val="3122589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79" y="274638"/>
            <a:ext cx="8229600" cy="784224"/>
          </a:xfrm>
        </p:spPr>
        <p:txBody>
          <a:bodyPr/>
          <a:lstStyle/>
          <a:p>
            <a:pPr algn="ctr"/>
            <a:r>
              <a:rPr lang="en-US" sz="3200" b="1" dirty="0" smtClean="0"/>
              <a:t>Service Animals</a:t>
            </a:r>
            <a:endParaRPr lang="en-US" sz="3200" b="1" dirty="0"/>
          </a:p>
        </p:txBody>
      </p:sp>
      <p:pic>
        <p:nvPicPr>
          <p:cNvPr id="4301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310395"/>
            <a:ext cx="3261643" cy="198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5" y="1310395"/>
            <a:ext cx="3127375" cy="19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7" descr="service dog2"/>
          <p:cNvPicPr>
            <a:picLocks noChangeAspect="1" noChangeArrowheads="1"/>
          </p:cNvPicPr>
          <p:nvPr/>
        </p:nvPicPr>
        <p:blipFill>
          <a:blip r:embed="rId5" cstate="print"/>
          <a:srcRect/>
          <a:stretch>
            <a:fillRect/>
          </a:stretch>
        </p:blipFill>
        <p:spPr>
          <a:xfrm>
            <a:off x="442243" y="3543300"/>
            <a:ext cx="3276600" cy="2209800"/>
          </a:xfrm>
          <a:prstGeom prst="rect">
            <a:avLst/>
          </a:prstGeom>
          <a:noFill/>
        </p:spPr>
      </p:pic>
      <p:pic>
        <p:nvPicPr>
          <p:cNvPr id="430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4" y="3543300"/>
            <a:ext cx="32797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426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Service Animals Continued…</a:t>
            </a:r>
            <a:endParaRPr lang="en-US" dirty="0"/>
          </a:p>
        </p:txBody>
      </p:sp>
      <p:sp>
        <p:nvSpPr>
          <p:cNvPr id="7" name="Content Placeholder 6"/>
          <p:cNvSpPr>
            <a:spLocks noGrp="1"/>
          </p:cNvSpPr>
          <p:nvPr>
            <p:ph idx="1"/>
          </p:nvPr>
        </p:nvSpPr>
        <p:spPr/>
        <p:txBody>
          <a:bodyPr/>
          <a:lstStyle/>
          <a:p>
            <a:endParaRPr lang="en-US" dirty="0" smtClean="0"/>
          </a:p>
          <a:p>
            <a:r>
              <a:rPr lang="en-US" sz="1800" dirty="0" smtClean="0"/>
              <a:t>Service </a:t>
            </a:r>
            <a:r>
              <a:rPr lang="en-US" sz="1800" dirty="0"/>
              <a:t>Animal is any guide dog, signal dog, or other animal individually trained to perform a task or service for an individual with a disability</a:t>
            </a:r>
          </a:p>
          <a:p>
            <a:endParaRPr lang="en-US" sz="1800" dirty="0"/>
          </a:p>
          <a:p>
            <a:r>
              <a:rPr lang="en-US" sz="1800" dirty="0"/>
              <a:t>Operators can ask two questions… </a:t>
            </a:r>
            <a:endParaRPr lang="en-US" sz="1800" dirty="0" smtClean="0"/>
          </a:p>
          <a:p>
            <a:pPr lvl="1"/>
            <a:r>
              <a:rPr lang="en-US" sz="1800" dirty="0" smtClean="0"/>
              <a:t>Is this a service animal</a:t>
            </a:r>
          </a:p>
          <a:p>
            <a:pPr lvl="1"/>
            <a:r>
              <a:rPr lang="en-US" sz="1800" dirty="0" smtClean="0"/>
              <a:t>What service do they provide</a:t>
            </a:r>
            <a:endParaRPr lang="en-US" sz="1800" dirty="0"/>
          </a:p>
          <a:p>
            <a:endParaRPr lang="en-US" sz="1800" dirty="0"/>
          </a:p>
          <a:p>
            <a:r>
              <a:rPr lang="en-US" sz="1800" dirty="0"/>
              <a:t>Service Animals do not need to be professionally trained, wear a harness or collar, or be certified</a:t>
            </a:r>
          </a:p>
          <a:p>
            <a:endParaRPr lang="en-US" sz="1800" dirty="0"/>
          </a:p>
          <a:p>
            <a:r>
              <a:rPr lang="en-US" sz="1800" dirty="0"/>
              <a:t>Allergies do not trump service animal law</a:t>
            </a:r>
          </a:p>
          <a:p>
            <a:endParaRPr lang="en-US" sz="1800" dirty="0"/>
          </a:p>
          <a:p>
            <a:r>
              <a:rPr lang="en-US" sz="1800" dirty="0"/>
              <a:t>No limit on the amount of service of animals</a:t>
            </a:r>
          </a:p>
          <a:p>
            <a:endParaRPr lang="en-US"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9</a:t>
            </a:fld>
            <a:endParaRPr lang="en-US" dirty="0"/>
          </a:p>
        </p:txBody>
      </p:sp>
    </p:spTree>
    <p:extLst>
      <p:ext uri="{BB962C8B-B14F-4D97-AF65-F5344CB8AC3E}">
        <p14:creationId xmlns:p14="http://schemas.microsoft.com/office/powerpoint/2010/main" val="3973096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WSDOT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WSDOT_PPT_TEMPLATE (1)</Template>
  <TotalTime>4735</TotalTime>
  <Words>1303</Words>
  <Application>Microsoft Macintosh PowerPoint</Application>
  <PresentationFormat>On-screen Show (4:3)</PresentationFormat>
  <Paragraphs>185</Paragraphs>
  <Slides>18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Black</vt:lpstr>
      <vt:lpstr>Constantia</vt:lpstr>
      <vt:lpstr>Wingdings</vt:lpstr>
      <vt:lpstr>Wingdings 2</vt:lpstr>
      <vt:lpstr>WSDOT_PPT_TEMPLATE</vt:lpstr>
      <vt:lpstr>WSDOT CONTENT SLIDES</vt:lpstr>
      <vt:lpstr> Civil Rights- What You Need to Know</vt:lpstr>
      <vt:lpstr>The Americans with Disabilities Act</vt:lpstr>
      <vt:lpstr>Routing Structures</vt:lpstr>
      <vt:lpstr>Fixed Route Accessibility </vt:lpstr>
      <vt:lpstr>What is a Personal Mobility Device?</vt:lpstr>
      <vt:lpstr>So what is the definition?</vt:lpstr>
      <vt:lpstr>Walkers, Canes and Crutches</vt:lpstr>
      <vt:lpstr>Service Animals</vt:lpstr>
      <vt:lpstr>Service Animals Continued…</vt:lpstr>
      <vt:lpstr>What kind of tasks can a service animal do?</vt:lpstr>
      <vt:lpstr>Responsibility of Riders</vt:lpstr>
      <vt:lpstr>Direct Threat</vt:lpstr>
      <vt:lpstr>Reasonable Modification </vt:lpstr>
      <vt:lpstr>Communication</vt:lpstr>
      <vt:lpstr>Stop Announcements </vt:lpstr>
      <vt:lpstr>Accessible Information</vt:lpstr>
      <vt:lpstr>Why Website ADA Accessible </vt:lpstr>
      <vt:lpstr>There is oh so much more… </vt:lpstr>
    </vt:vector>
  </TitlesOfParts>
  <Company>WSDOT</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Howell, Linda</dc:creator>
  <cp:lastModifiedBy>Ryan Warner</cp:lastModifiedBy>
  <cp:revision>67</cp:revision>
  <cp:lastPrinted>2015-12-15T18:11:53Z</cp:lastPrinted>
  <dcterms:created xsi:type="dcterms:W3CDTF">2017-08-14T21:40:54Z</dcterms:created>
  <dcterms:modified xsi:type="dcterms:W3CDTF">2018-04-23T17:21:08Z</dcterms:modified>
</cp:coreProperties>
</file>