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3" r:id="rId1"/>
  </p:sldMasterIdLst>
  <p:notesMasterIdLst>
    <p:notesMasterId r:id="rId29"/>
  </p:notesMasterIdLst>
  <p:handoutMasterIdLst>
    <p:handoutMasterId r:id="rId30"/>
  </p:handoutMasterIdLst>
  <p:sldIdLst>
    <p:sldId id="509" r:id="rId2"/>
    <p:sldId id="526" r:id="rId3"/>
    <p:sldId id="510" r:id="rId4"/>
    <p:sldId id="371" r:id="rId5"/>
    <p:sldId id="373" r:id="rId6"/>
    <p:sldId id="571" r:id="rId7"/>
    <p:sldId id="452" r:id="rId8"/>
    <p:sldId id="462" r:id="rId9"/>
    <p:sldId id="466" r:id="rId10"/>
    <p:sldId id="580" r:id="rId11"/>
    <p:sldId id="581" r:id="rId12"/>
    <p:sldId id="463" r:id="rId13"/>
    <p:sldId id="706" r:id="rId14"/>
    <p:sldId id="709" r:id="rId15"/>
    <p:sldId id="705" r:id="rId16"/>
    <p:sldId id="384" r:id="rId17"/>
    <p:sldId id="609" r:id="rId18"/>
    <p:sldId id="716" r:id="rId19"/>
    <p:sldId id="718" r:id="rId20"/>
    <p:sldId id="715" r:id="rId21"/>
    <p:sldId id="717" r:id="rId22"/>
    <p:sldId id="723" r:id="rId23"/>
    <p:sldId id="713" r:id="rId24"/>
    <p:sldId id="722" r:id="rId25"/>
    <p:sldId id="714" r:id="rId26"/>
    <p:sldId id="505" r:id="rId27"/>
    <p:sldId id="740"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9933FF"/>
    <a:srgbClr val="FF0000"/>
    <a:srgbClr val="09080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36" autoAdjust="0"/>
    <p:restoredTop sz="82342" autoAdjust="0"/>
  </p:normalViewPr>
  <p:slideViewPr>
    <p:cSldViewPr snapToGrid="0" showGuides="1">
      <p:cViewPr varScale="1">
        <p:scale>
          <a:sx n="90" d="100"/>
          <a:sy n="90" d="100"/>
        </p:scale>
        <p:origin x="183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560"/>
    </p:cViewPr>
  </p:sorterViewPr>
  <p:notesViewPr>
    <p:cSldViewPr snapToGrid="0" showGuides="1">
      <p:cViewPr>
        <p:scale>
          <a:sx n="75" d="100"/>
          <a:sy n="75" d="100"/>
        </p:scale>
        <p:origin x="-1404" y="21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nSpc>
                <a:spcPct val="100000"/>
              </a:lnSpc>
              <a:spcBef>
                <a:spcPct val="0"/>
              </a:spcBef>
              <a:buClrTx/>
              <a:buSzTx/>
              <a:buFontTx/>
              <a:buNone/>
              <a:defRPr sz="1200"/>
            </a:lvl1pPr>
          </a:lstStyle>
          <a:p>
            <a:pPr>
              <a:defRPr/>
            </a:pPr>
            <a:endParaRPr lang="en-US"/>
          </a:p>
        </p:txBody>
      </p:sp>
      <p:sp>
        <p:nvSpPr>
          <p:cNvPr id="19459"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a:lnSpc>
                <a:spcPct val="100000"/>
              </a:lnSpc>
              <a:spcBef>
                <a:spcPct val="0"/>
              </a:spcBef>
              <a:buClrTx/>
              <a:buSzTx/>
              <a:buFontTx/>
              <a:buNone/>
              <a:defRPr sz="1200"/>
            </a:lvl1pPr>
          </a:lstStyle>
          <a:p>
            <a:pPr>
              <a:defRPr/>
            </a:pPr>
            <a:endParaRPr lang="en-US"/>
          </a:p>
        </p:txBody>
      </p:sp>
      <p:sp>
        <p:nvSpPr>
          <p:cNvPr id="19460"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nSpc>
                <a:spcPct val="100000"/>
              </a:lnSpc>
              <a:spcBef>
                <a:spcPct val="0"/>
              </a:spcBef>
              <a:buClrTx/>
              <a:buSzTx/>
              <a:buFontTx/>
              <a:buNone/>
              <a:defRPr sz="1200"/>
            </a:lvl1pPr>
          </a:lstStyle>
          <a:p>
            <a:pPr>
              <a:defRPr/>
            </a:pPr>
            <a:endParaRPr lang="en-US"/>
          </a:p>
        </p:txBody>
      </p:sp>
      <p:sp>
        <p:nvSpPr>
          <p:cNvPr id="19461"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a:lnSpc>
                <a:spcPct val="100000"/>
              </a:lnSpc>
              <a:spcBef>
                <a:spcPct val="0"/>
              </a:spcBef>
              <a:buClrTx/>
              <a:buSzTx/>
              <a:buFontTx/>
              <a:buNone/>
              <a:defRPr sz="1200"/>
            </a:lvl1pPr>
          </a:lstStyle>
          <a:p>
            <a:pPr>
              <a:defRPr/>
            </a:pPr>
            <a:fld id="{584C284C-7E08-43AB-B766-63761EB006BD}" type="slidenum">
              <a:rPr lang="en-US"/>
              <a:pPr>
                <a:defRPr/>
              </a:pPr>
              <a:t>‹#›</a:t>
            </a:fld>
            <a:endParaRPr lang="en-US"/>
          </a:p>
        </p:txBody>
      </p:sp>
    </p:spTree>
    <p:extLst>
      <p:ext uri="{BB962C8B-B14F-4D97-AF65-F5344CB8AC3E}">
        <p14:creationId xmlns:p14="http://schemas.microsoft.com/office/powerpoint/2010/main" val="3048000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nSpc>
                <a:spcPct val="100000"/>
              </a:lnSpc>
              <a:spcBef>
                <a:spcPct val="0"/>
              </a:spcBef>
              <a:buClrTx/>
              <a:buSzTx/>
              <a:buFontTx/>
              <a:buNone/>
              <a:defRPr sz="1200"/>
            </a:lvl1pPr>
          </a:lstStyle>
          <a:p>
            <a:pPr>
              <a:defRPr/>
            </a:pPr>
            <a:endParaRPr lang="en-US"/>
          </a:p>
        </p:txBody>
      </p:sp>
      <p:sp>
        <p:nvSpPr>
          <p:cNvPr id="1843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a:lnSpc>
                <a:spcPct val="100000"/>
              </a:lnSpc>
              <a:spcBef>
                <a:spcPct val="0"/>
              </a:spcBef>
              <a:buClrTx/>
              <a:buSzTx/>
              <a:buFontTx/>
              <a:buNone/>
              <a:defRPr sz="12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nSpc>
                <a:spcPct val="100000"/>
              </a:lnSpc>
              <a:spcBef>
                <a:spcPct val="0"/>
              </a:spcBef>
              <a:buClrTx/>
              <a:buSzTx/>
              <a:buFontTx/>
              <a:buNone/>
              <a:defRPr sz="1200"/>
            </a:lvl1pPr>
          </a:lstStyle>
          <a:p>
            <a:pPr>
              <a:defRPr/>
            </a:pPr>
            <a:endParaRPr lang="en-US"/>
          </a:p>
        </p:txBody>
      </p:sp>
      <p:sp>
        <p:nvSpPr>
          <p:cNvPr id="1843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a:lnSpc>
                <a:spcPct val="100000"/>
              </a:lnSpc>
              <a:spcBef>
                <a:spcPct val="0"/>
              </a:spcBef>
              <a:buClrTx/>
              <a:buSzTx/>
              <a:buFontTx/>
              <a:buNone/>
              <a:defRPr sz="1200"/>
            </a:lvl1pPr>
          </a:lstStyle>
          <a:p>
            <a:pPr>
              <a:defRPr/>
            </a:pPr>
            <a:fld id="{30A8BC3C-E3A7-4A78-9B78-73F347B4B3BE}" type="slidenum">
              <a:rPr lang="en-US"/>
              <a:pPr>
                <a:defRPr/>
              </a:pPr>
              <a:t>‹#›</a:t>
            </a:fld>
            <a:endParaRPr lang="en-US"/>
          </a:p>
        </p:txBody>
      </p:sp>
    </p:spTree>
    <p:extLst>
      <p:ext uri="{BB962C8B-B14F-4D97-AF65-F5344CB8AC3E}">
        <p14:creationId xmlns:p14="http://schemas.microsoft.com/office/powerpoint/2010/main" val="2144043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F5343A1-D0B7-404D-8E62-B1833F579D46}" type="slidenum">
              <a:rPr lang="en-US" altLang="en-US" smtClean="0"/>
              <a:pPr eaLnBrk="1" hangingPunct="1">
                <a:spcBef>
                  <a:spcPct val="0"/>
                </a:spcBef>
              </a:pPr>
              <a:t>1</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D42882-F618-4CB2-81C8-43A29C1F4597}" type="slidenum">
              <a:rPr lang="en-US" altLang="en-US" smtClean="0"/>
              <a:pPr eaLnBrk="1" hangingPunct="1">
                <a:spcBef>
                  <a:spcPct val="0"/>
                </a:spcBef>
              </a:pPr>
              <a:t>10</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Dude’s in Your Face</a:t>
            </a:r>
          </a:p>
          <a:p>
            <a:r>
              <a:rPr lang="en-US" altLang="en-US" dirty="0"/>
              <a:t> Assess when they are coming toward you:</a:t>
            </a:r>
          </a:p>
          <a:p>
            <a:r>
              <a:rPr lang="en-US" altLang="en-US" dirty="0"/>
              <a:t> Avenues of escape</a:t>
            </a:r>
          </a:p>
          <a:p>
            <a:r>
              <a:rPr lang="en-US" altLang="en-US" dirty="0"/>
              <a:t> Available weapons</a:t>
            </a:r>
          </a:p>
          <a:p>
            <a:r>
              <a:rPr lang="en-US" altLang="en-US" dirty="0"/>
              <a:t> </a:t>
            </a:r>
          </a:p>
          <a:p>
            <a:r>
              <a:rPr lang="en-US" altLang="en-US" dirty="0"/>
              <a:t>De-escalation – verbal, non-verbal </a:t>
            </a:r>
          </a:p>
          <a:p>
            <a:r>
              <a:rPr lang="en-US" altLang="en-US" dirty="0"/>
              <a:t> </a:t>
            </a:r>
          </a:p>
          <a:p>
            <a:r>
              <a:rPr lang="en-US" altLang="en-US" dirty="0"/>
              <a:t>Verbalization</a:t>
            </a:r>
          </a:p>
          <a:p>
            <a:r>
              <a:rPr lang="en-US" altLang="en-US" dirty="0"/>
              <a:t> Stop!  Back Up!, Hey, what are you doing?  Fire!</a:t>
            </a:r>
          </a:p>
          <a:p>
            <a:r>
              <a:rPr lang="en-US" altLang="en-US" dirty="0"/>
              <a:t> </a:t>
            </a:r>
          </a:p>
          <a:p>
            <a:r>
              <a:rPr lang="en-US" altLang="en-US" dirty="0"/>
              <a:t>Stance, body positioning</a:t>
            </a:r>
          </a:p>
          <a:p>
            <a:r>
              <a:rPr lang="en-US" altLang="en-US" dirty="0"/>
              <a:t> What are you prepared to do? </a:t>
            </a:r>
          </a:p>
          <a:p>
            <a:r>
              <a:rPr lang="en-US" altLang="en-US" dirty="0"/>
              <a:t> How are you positioned to respond?</a:t>
            </a:r>
          </a:p>
          <a:p>
            <a:endParaRPr lang="en-US" altLang="en-US" dirty="0"/>
          </a:p>
          <a:p>
            <a:r>
              <a:rPr lang="en-US" altLang="en-US" dirty="0"/>
              <a:t> Distractions</a:t>
            </a:r>
          </a:p>
          <a:p>
            <a:r>
              <a:rPr lang="en-US" altLang="en-US" dirty="0"/>
              <a:t> Hand full of change</a:t>
            </a:r>
          </a:p>
        </p:txBody>
      </p:sp>
    </p:spTree>
    <p:extLst>
      <p:ext uri="{BB962C8B-B14F-4D97-AF65-F5344CB8AC3E}">
        <p14:creationId xmlns:p14="http://schemas.microsoft.com/office/powerpoint/2010/main" val="985747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11</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Physical Violence is always the last resort.  </a:t>
            </a:r>
          </a:p>
          <a:p>
            <a:r>
              <a:rPr lang="en-US" altLang="en-US" dirty="0"/>
              <a:t>When it gets to that point, it is the only option.  </a:t>
            </a:r>
          </a:p>
          <a:p>
            <a:r>
              <a:rPr lang="en-US" altLang="en-US" dirty="0"/>
              <a:t>At this point, you need to be prepared and fully commit.</a:t>
            </a:r>
          </a:p>
          <a:p>
            <a:endParaRPr lang="en-US" altLang="en-US" dirty="0"/>
          </a:p>
          <a:p>
            <a:r>
              <a:rPr lang="en-US" altLang="en-US" dirty="0"/>
              <a:t>Mindset</a:t>
            </a:r>
          </a:p>
          <a:p>
            <a:r>
              <a:rPr lang="en-US" altLang="en-US" dirty="0"/>
              <a:t> When are you willing to fight?</a:t>
            </a:r>
          </a:p>
          <a:p>
            <a:r>
              <a:rPr lang="en-US" altLang="en-US" dirty="0"/>
              <a:t> What are you willing to fight for?</a:t>
            </a:r>
          </a:p>
          <a:p>
            <a:r>
              <a:rPr lang="en-US" altLang="en-US" dirty="0"/>
              <a:t> Are you willing to fight for yourself?</a:t>
            </a:r>
          </a:p>
          <a:p>
            <a:endParaRPr lang="en-US" altLang="en-US" dirty="0"/>
          </a:p>
          <a:p>
            <a:r>
              <a:rPr lang="en-US" altLang="en-US" dirty="0"/>
              <a:t>Knowing what to do and when to do it</a:t>
            </a:r>
          </a:p>
          <a:p>
            <a:r>
              <a:rPr lang="en-US" altLang="en-US" dirty="0"/>
              <a:t> Being able to do it without over-analyzing, over-processing, over-thinking.  Muscle Memory.</a:t>
            </a:r>
          </a:p>
          <a:p>
            <a:endParaRPr lang="en-US" altLang="en-US" dirty="0"/>
          </a:p>
          <a:p>
            <a:r>
              <a:rPr lang="en-US" altLang="en-US" dirty="0"/>
              <a:t>Knowing what you are allowed to do to defend yourself or another</a:t>
            </a:r>
          </a:p>
          <a:p>
            <a:r>
              <a:rPr lang="en-US" altLang="en-US" dirty="0"/>
              <a:t> What the law allows/recognizes.</a:t>
            </a:r>
          </a:p>
          <a:p>
            <a:endParaRPr lang="en-US" altLang="en-US" dirty="0"/>
          </a:p>
          <a:p>
            <a:endParaRPr lang="en-US" altLang="en-US" dirty="0"/>
          </a:p>
        </p:txBody>
      </p:sp>
    </p:spTree>
    <p:extLst>
      <p:ext uri="{BB962C8B-B14F-4D97-AF65-F5344CB8AC3E}">
        <p14:creationId xmlns:p14="http://schemas.microsoft.com/office/powerpoint/2010/main" val="4044791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12</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Physical Violence is always the last resort.  </a:t>
            </a:r>
          </a:p>
          <a:p>
            <a:r>
              <a:rPr lang="en-US" altLang="en-US" dirty="0"/>
              <a:t>When it gets to that point, it is the only option.  </a:t>
            </a:r>
          </a:p>
          <a:p>
            <a:r>
              <a:rPr lang="en-US" altLang="en-US" dirty="0"/>
              <a:t>At this point, you need to be prepared and fully commit.</a:t>
            </a:r>
          </a:p>
          <a:p>
            <a:endParaRPr lang="en-US" altLang="en-US" dirty="0"/>
          </a:p>
          <a:p>
            <a:r>
              <a:rPr lang="en-US" altLang="en-US" dirty="0"/>
              <a:t>Mindset</a:t>
            </a:r>
          </a:p>
          <a:p>
            <a:r>
              <a:rPr lang="en-US" altLang="en-US" dirty="0"/>
              <a:t> When are you willing to fight?</a:t>
            </a:r>
          </a:p>
          <a:p>
            <a:r>
              <a:rPr lang="en-US" altLang="en-US" dirty="0"/>
              <a:t> What are you willing to fight for?</a:t>
            </a:r>
          </a:p>
          <a:p>
            <a:r>
              <a:rPr lang="en-US" altLang="en-US" dirty="0"/>
              <a:t> Are you willing to fight for yourself?</a:t>
            </a:r>
          </a:p>
          <a:p>
            <a:endParaRPr lang="en-US" altLang="en-US" dirty="0"/>
          </a:p>
          <a:p>
            <a:r>
              <a:rPr lang="en-US" altLang="en-US" dirty="0"/>
              <a:t>Knowing what to do and when to do it</a:t>
            </a:r>
          </a:p>
          <a:p>
            <a:r>
              <a:rPr lang="en-US" altLang="en-US" dirty="0"/>
              <a:t> Being able to do it without over-analyzing, over-processing, over-thinking.  Muscle Memory.</a:t>
            </a:r>
          </a:p>
          <a:p>
            <a:endParaRPr lang="en-US" altLang="en-US" dirty="0"/>
          </a:p>
          <a:p>
            <a:r>
              <a:rPr lang="en-US" altLang="en-US" dirty="0"/>
              <a:t>Knowing what you are allowed to do to defend yourself or another</a:t>
            </a:r>
          </a:p>
          <a:p>
            <a:r>
              <a:rPr lang="en-US" altLang="en-US" dirty="0"/>
              <a:t> What the law allows/recognizes.</a:t>
            </a:r>
          </a:p>
          <a:p>
            <a:endParaRPr lang="en-US" altLang="en-US" dirty="0"/>
          </a:p>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13</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70053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14</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61877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15</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OC laws: possess at 16, purchase at 18.  If you buy OC, buy two: practice in your backyard so you know how it comes out of the canister.  You will get some on you if in a fight . </a:t>
            </a:r>
          </a:p>
          <a:p>
            <a:r>
              <a:rPr lang="en-US" altLang="en-US" dirty="0"/>
              <a:t>Knife laws. </a:t>
            </a:r>
          </a:p>
          <a:p>
            <a:endParaRPr lang="en-US" altLang="en-US" dirty="0"/>
          </a:p>
        </p:txBody>
      </p:sp>
    </p:spTree>
    <p:extLst>
      <p:ext uri="{BB962C8B-B14F-4D97-AF65-F5344CB8AC3E}">
        <p14:creationId xmlns:p14="http://schemas.microsoft.com/office/powerpoint/2010/main" val="174883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8D9DD95-8196-442E-9804-9167DE0E6C1D}" type="slidenum">
              <a:rPr lang="en-US" altLang="en-US" smtClean="0"/>
              <a:pPr eaLnBrk="1" hangingPunct="1">
                <a:spcBef>
                  <a:spcPct val="0"/>
                </a:spcBef>
              </a:pPr>
              <a:t>16</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i="1" dirty="0">
                <a:latin typeface="Arial" panose="020B0604020202020204" pitchFamily="34" charset="0"/>
              </a:rPr>
              <a:t>Regardless of the ultimate consequences, a survivor of a violent encounter has things to process, as well as further actions to take to bring closure to the situation.</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After An Encounter</a:t>
            </a:r>
          </a:p>
          <a:p>
            <a:pPr eaLnBrk="1" hangingPunct="1"/>
            <a:r>
              <a:rPr lang="en-US" altLang="en-US" dirty="0">
                <a:latin typeface="Arial" panose="020B0604020202020204" pitchFamily="34" charset="0"/>
              </a:rPr>
              <a:t> Your immediate concern should be for your physical safety</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 Reporting</a:t>
            </a:r>
            <a:r>
              <a:rPr lang="en-US" altLang="en-US" dirty="0">
                <a:latin typeface="Arial" panose="020B0604020202020204" pitchFamily="34" charset="0"/>
              </a:rPr>
              <a:t>: Give good descriptions.</a:t>
            </a:r>
            <a:r>
              <a:rPr lang="en-US" altLang="en-US" b="1" i="1" dirty="0">
                <a:latin typeface="Arial" panose="020B0604020202020204" pitchFamily="34" charset="0"/>
              </a:rPr>
              <a:t> If you don’t report, perpetrator may victimize someone else</a:t>
            </a:r>
          </a:p>
          <a:p>
            <a:pPr eaLnBrk="1" hangingPunct="1"/>
            <a:endParaRPr lang="en-US" altLang="en-US" b="1" i="1" dirty="0">
              <a:latin typeface="Arial" panose="020B0604020202020204" pitchFamily="34" charset="0"/>
            </a:endParaRPr>
          </a:p>
          <a:p>
            <a:pPr eaLnBrk="1" hangingPunct="1"/>
            <a:r>
              <a:rPr lang="en-US" altLang="en-US" b="1" dirty="0">
                <a:latin typeface="Arial" panose="020B0604020202020204" pitchFamily="34" charset="0"/>
              </a:rPr>
              <a:t> If Sexual Assault</a:t>
            </a:r>
            <a:r>
              <a:rPr lang="en-US" altLang="en-US" dirty="0">
                <a:latin typeface="Arial" panose="020B0604020202020204" pitchFamily="34" charset="0"/>
              </a:rPr>
              <a:t> : don’t shower, change clothes or disturb the crime scene.  In sexual assault, </a:t>
            </a:r>
            <a:r>
              <a:rPr lang="en-US" altLang="en-US" i="1" u="sng" dirty="0">
                <a:latin typeface="Arial" panose="020B0604020202020204" pitchFamily="34" charset="0"/>
              </a:rPr>
              <a:t>you</a:t>
            </a:r>
            <a:r>
              <a:rPr lang="en-US" altLang="en-US" dirty="0">
                <a:latin typeface="Arial" panose="020B0604020202020204" pitchFamily="34" charset="0"/>
              </a:rPr>
              <a:t> are the crime scene.</a:t>
            </a:r>
          </a:p>
          <a:p>
            <a:pPr eaLnBrk="1" hangingPunct="1">
              <a:buFontTx/>
              <a:buChar char="•"/>
            </a:pPr>
            <a:r>
              <a:rPr lang="en-US" altLang="en-US" dirty="0">
                <a:latin typeface="Arial" panose="020B0604020202020204" pitchFamily="34" charset="0"/>
              </a:rPr>
              <a:t> You will be asked detailed questions that may elicit painful memories.</a:t>
            </a:r>
          </a:p>
          <a:p>
            <a:pPr eaLnBrk="1" hangingPunct="1">
              <a:buFontTx/>
              <a:buChar char="•"/>
            </a:pPr>
            <a:r>
              <a:rPr lang="en-US" altLang="en-US" dirty="0">
                <a:latin typeface="Arial" panose="020B0604020202020204" pitchFamily="34" charset="0"/>
              </a:rPr>
              <a:t> The professionals involved know this.</a:t>
            </a:r>
          </a:p>
          <a:p>
            <a:pPr eaLnBrk="1" hangingPunct="1"/>
            <a:endParaRPr lang="en-US" altLang="en-US" dirty="0">
              <a:latin typeface="Arial" panose="020B0604020202020204" pitchFamily="34" charset="0"/>
            </a:endParaRPr>
          </a:p>
          <a:p>
            <a:pPr eaLnBrk="1" hangingPunct="1"/>
            <a:r>
              <a:rPr lang="en-US" altLang="en-US" b="1" i="1" u="sng" dirty="0">
                <a:latin typeface="Arial" panose="020B0604020202020204" pitchFamily="34" charset="0"/>
              </a:rPr>
              <a:t>It Is Not Your Fault</a:t>
            </a:r>
            <a:r>
              <a:rPr lang="en-US" altLang="en-US" b="1" dirty="0">
                <a:latin typeface="Arial" panose="020B0604020202020204" pitchFamily="34" charset="0"/>
              </a:rPr>
              <a:t>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Questions a survivor may have:</a:t>
            </a:r>
          </a:p>
          <a:p>
            <a:pPr eaLnBrk="1" hangingPunct="1">
              <a:buFontTx/>
              <a:buChar char="•"/>
            </a:pPr>
            <a:r>
              <a:rPr lang="en-US" altLang="en-US" dirty="0">
                <a:latin typeface="Arial" panose="020B0604020202020204" pitchFamily="34" charset="0"/>
              </a:rPr>
              <a:t> What if it’s someone I know?</a:t>
            </a:r>
          </a:p>
          <a:p>
            <a:pPr eaLnBrk="1" hangingPunct="1">
              <a:buFontTx/>
              <a:buChar char="•"/>
            </a:pPr>
            <a:r>
              <a:rPr lang="en-US" altLang="en-US" dirty="0">
                <a:latin typeface="Arial" panose="020B0604020202020204" pitchFamily="34" charset="0"/>
              </a:rPr>
              <a:t> What did I do to cause this?  Why Me? </a:t>
            </a:r>
          </a:p>
          <a:p>
            <a:pPr eaLnBrk="1" hangingPunct="1">
              <a:buFontTx/>
              <a:buChar char="•"/>
            </a:pPr>
            <a:r>
              <a:rPr lang="en-US" altLang="en-US" dirty="0">
                <a:latin typeface="Arial" panose="020B0604020202020204" pitchFamily="34" charset="0"/>
              </a:rPr>
              <a:t> How could I have stopped it?</a:t>
            </a:r>
          </a:p>
          <a:p>
            <a:pPr eaLnBrk="1" hangingPunct="1">
              <a:buFontTx/>
              <a:buChar char="•"/>
            </a:pPr>
            <a:r>
              <a:rPr lang="en-US" altLang="en-US" dirty="0">
                <a:latin typeface="Arial" panose="020B0604020202020204" pitchFamily="34" charset="0"/>
              </a:rPr>
              <a:t> Embarrassment, Fear, Shame</a:t>
            </a:r>
          </a:p>
          <a:p>
            <a:pPr eaLnBrk="1" hangingPunct="1"/>
            <a:r>
              <a:rPr lang="en-US" altLang="en-US" b="1" dirty="0">
                <a:latin typeface="Arial" panose="020B0604020202020204" pitchFamily="34" charset="0"/>
              </a:rPr>
              <a:t>If You Are A Sexual Assault Survivor…</a:t>
            </a:r>
          </a:p>
          <a:p>
            <a:pPr eaLnBrk="1" hangingPunct="1"/>
            <a:r>
              <a:rPr lang="en-US" altLang="en-US" dirty="0">
                <a:latin typeface="Arial" panose="020B0604020202020204" pitchFamily="34" charset="0"/>
              </a:rPr>
              <a:t>With sexual assault, remember that regardless of how much you’ve had to drink or how guilty you feel, a crime has been committed against </a:t>
            </a:r>
            <a:r>
              <a:rPr lang="en-US" altLang="en-US" i="1" u="sng" dirty="0">
                <a:latin typeface="Arial" panose="020B0604020202020204" pitchFamily="34" charset="0"/>
              </a:rPr>
              <a:t>you</a:t>
            </a:r>
            <a:r>
              <a:rPr lang="en-US" altLang="en-US" dirty="0">
                <a:latin typeface="Arial" panose="020B0604020202020204" pitchFamily="34" charset="0"/>
              </a:rPr>
              <a:t> and </a:t>
            </a:r>
            <a:r>
              <a:rPr lang="en-US" altLang="en-US" i="1" u="sng" dirty="0">
                <a:latin typeface="Arial" panose="020B0604020202020204" pitchFamily="34" charset="0"/>
              </a:rPr>
              <a:t>you</a:t>
            </a:r>
            <a:r>
              <a:rPr lang="en-US" altLang="en-US" dirty="0">
                <a:latin typeface="Arial" panose="020B0604020202020204" pitchFamily="34" charset="0"/>
              </a:rPr>
              <a:t> are the crime scene.</a:t>
            </a:r>
          </a:p>
          <a:p>
            <a:pPr eaLnBrk="1" hangingPunct="1"/>
            <a:r>
              <a:rPr lang="en-US" altLang="en-US" b="1" dirty="0">
                <a:latin typeface="Arial" panose="020B0604020202020204" pitchFamily="34" charset="0"/>
              </a:rPr>
              <a:t>Role of police/Questions police may ask:</a:t>
            </a:r>
          </a:p>
          <a:p>
            <a:pPr eaLnBrk="1" hangingPunct="1">
              <a:buFontTx/>
              <a:buChar char="•"/>
            </a:pPr>
            <a:r>
              <a:rPr lang="en-US" altLang="en-US" dirty="0">
                <a:latin typeface="Arial" panose="020B0604020202020204" pitchFamily="34" charset="0"/>
              </a:rPr>
              <a:t> When did it happen?</a:t>
            </a:r>
          </a:p>
          <a:p>
            <a:pPr eaLnBrk="1" hangingPunct="1">
              <a:buFontTx/>
              <a:buChar char="•"/>
            </a:pPr>
            <a:r>
              <a:rPr lang="en-US" altLang="en-US" dirty="0">
                <a:latin typeface="Arial" panose="020B0604020202020204" pitchFamily="34" charset="0"/>
              </a:rPr>
              <a:t> Who was involved?</a:t>
            </a:r>
          </a:p>
          <a:p>
            <a:pPr eaLnBrk="1" hangingPunct="1">
              <a:buFontTx/>
              <a:buChar char="•"/>
            </a:pPr>
            <a:r>
              <a:rPr lang="en-US" altLang="en-US" dirty="0">
                <a:latin typeface="Arial" panose="020B0604020202020204" pitchFamily="34" charset="0"/>
              </a:rPr>
              <a:t> Were weapons involved?</a:t>
            </a:r>
          </a:p>
          <a:p>
            <a:pPr eaLnBrk="1" hangingPunct="1">
              <a:buFontTx/>
              <a:buChar char="•"/>
            </a:pPr>
            <a:r>
              <a:rPr lang="en-US" altLang="en-US" dirty="0">
                <a:latin typeface="Arial" panose="020B0604020202020204" pitchFamily="34" charset="0"/>
              </a:rPr>
              <a:t> What were the circumstances before and during?</a:t>
            </a:r>
          </a:p>
          <a:p>
            <a:pPr eaLnBrk="1" hangingPunct="1">
              <a:buFontTx/>
              <a:buChar char="•"/>
            </a:pPr>
            <a:r>
              <a:rPr lang="en-US" altLang="en-US" dirty="0">
                <a:latin typeface="Arial" panose="020B0604020202020204" pitchFamily="34" charset="0"/>
              </a:rPr>
              <a:t> What was the threat?</a:t>
            </a:r>
          </a:p>
          <a:p>
            <a:pPr eaLnBrk="1" hangingPunct="1">
              <a:buFontTx/>
              <a:buChar char="•"/>
            </a:pPr>
            <a:r>
              <a:rPr lang="en-US" altLang="en-US" dirty="0">
                <a:latin typeface="Arial" panose="020B0604020202020204" pitchFamily="34" charset="0"/>
              </a:rPr>
              <a:t> Evidence?</a:t>
            </a:r>
          </a:p>
          <a:p>
            <a:pPr eaLnBrk="1" hangingPunct="1"/>
            <a:r>
              <a:rPr lang="en-US" altLang="en-US" b="1" dirty="0">
                <a:latin typeface="Arial" panose="020B0604020202020204" pitchFamily="34" charset="0"/>
              </a:rPr>
              <a:t>Role of court system/questions that might be asked (all of the above plus):</a:t>
            </a:r>
          </a:p>
          <a:p>
            <a:pPr eaLnBrk="1" hangingPunct="1">
              <a:buFontTx/>
              <a:buChar char="•"/>
            </a:pPr>
            <a:r>
              <a:rPr lang="en-US" altLang="en-US" dirty="0">
                <a:latin typeface="Arial" panose="020B0604020202020204" pitchFamily="34" charset="0"/>
              </a:rPr>
              <a:t>Was the force used necessary to eliminate the threat?</a:t>
            </a:r>
          </a:p>
          <a:p>
            <a:pPr eaLnBrk="1" hangingPunct="1">
              <a:buFontTx/>
              <a:buChar char="•"/>
            </a:pPr>
            <a:r>
              <a:rPr lang="en-US" altLang="en-US" dirty="0">
                <a:latin typeface="Arial" panose="020B0604020202020204" pitchFamily="34" charset="0"/>
              </a:rPr>
              <a:t> Is there a chargeable offense against the perpetrator?</a:t>
            </a:r>
          </a:p>
          <a:p>
            <a:pPr eaLnBrk="1" hangingPunct="1">
              <a:buFontTx/>
              <a:buChar char="•"/>
            </a:pPr>
            <a:r>
              <a:rPr lang="en-US" altLang="en-US" dirty="0">
                <a:latin typeface="Arial" panose="020B0604020202020204" pitchFamily="34" charset="0"/>
              </a:rPr>
              <a:t> Is there a cooperating victim and/or witness?</a:t>
            </a:r>
          </a:p>
          <a:p>
            <a:pPr eaLnBrk="1" hangingPunct="1">
              <a:buFontTx/>
              <a:buChar char="•"/>
            </a:pPr>
            <a:r>
              <a:rPr lang="en-US" altLang="en-US" dirty="0">
                <a:latin typeface="Arial" panose="020B0604020202020204" pitchFamily="34" charset="0"/>
              </a:rPr>
              <a:t> Histories of those involved?</a:t>
            </a:r>
          </a:p>
          <a:p>
            <a:pPr eaLnBrk="1" hangingPunct="1"/>
            <a:endParaRPr lang="en-US" altLang="en-US" b="1" dirty="0">
              <a:latin typeface="Arial" panose="020B0604020202020204" pitchFamily="34" charset="0"/>
            </a:endParaRPr>
          </a:p>
          <a:p>
            <a:pPr eaLnBrk="1" hangingPunct="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F5343A1-D0B7-404D-8E62-B1833F579D4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9926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18</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46007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19</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65708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721D40-D4D2-4557-9DE4-A77026910AC8}" type="slidenum">
              <a:rPr lang="en-US" altLang="en-US" smtClean="0"/>
              <a:pPr eaLnBrk="1" hangingPunct="1">
                <a:spcBef>
                  <a:spcPct val="0"/>
                </a:spcBef>
              </a:pPr>
              <a:t>2</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78302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20</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44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21</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3956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22</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87359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23</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32876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24</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843951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DAA5CE-2AF2-4B96-9633-63322B165158}" type="slidenum">
              <a:rPr lang="en-US" altLang="en-US" smtClean="0"/>
              <a:pPr eaLnBrk="1" hangingPunct="1">
                <a:spcBef>
                  <a:spcPct val="0"/>
                </a:spcBef>
              </a:pPr>
              <a:t>25</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59036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C783F2-532B-4F13-9003-4CD2C20DBB25}" type="slidenum">
              <a:rPr lang="en-US" altLang="en-US" smtClean="0"/>
              <a:pPr eaLnBrk="1" hangingPunct="1">
                <a:spcBef>
                  <a:spcPct val="0"/>
                </a:spcBef>
              </a:pPr>
              <a:t>26</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buClr>
                <a:schemeClr val="accent1"/>
              </a:buClr>
              <a:buFont typeface="Wingdings" pitchFamily="2" charset="2"/>
              <a:buChar char="Ø"/>
            </a:pPr>
            <a:r>
              <a:rPr lang="en-US" altLang="en-US" sz="2200" dirty="0">
                <a:cs typeface="Arial" charset="0"/>
              </a:rPr>
              <a:t> </a:t>
            </a:r>
            <a:r>
              <a:rPr lang="en-US" altLang="en-US" sz="2400" dirty="0">
                <a:cs typeface="Arial" charset="0"/>
              </a:rPr>
              <a:t>Realize you have options</a:t>
            </a:r>
            <a:endParaRPr lang="en-US" altLang="en-US" sz="2200" dirty="0">
              <a:cs typeface="Arial" charset="0"/>
            </a:endParaRPr>
          </a:p>
          <a:p>
            <a:pPr lvl="1">
              <a:spcBef>
                <a:spcPct val="0"/>
              </a:spcBef>
              <a:spcAft>
                <a:spcPts val="600"/>
              </a:spcAft>
              <a:buClr>
                <a:schemeClr val="accent1"/>
              </a:buClr>
              <a:buFont typeface="Wingdings" pitchFamily="2" charset="2"/>
              <a:buChar char="Ø"/>
            </a:pPr>
            <a:r>
              <a:rPr lang="en-US" altLang="en-US" sz="2200" dirty="0">
                <a:cs typeface="Arial" charset="0"/>
              </a:rPr>
              <a:t> Don’t always have to do what you started out to do</a:t>
            </a:r>
            <a:endParaRPr lang="en-US" altLang="en-US" sz="2200" dirty="0">
              <a:ea typeface="Arial Unicode MS" pitchFamily="34" charset="-128"/>
              <a:cs typeface="Arial" charset="0"/>
            </a:endParaRPr>
          </a:p>
          <a:p>
            <a:pPr>
              <a:spcBef>
                <a:spcPct val="0"/>
              </a:spcBef>
              <a:spcAft>
                <a:spcPts val="600"/>
              </a:spcAft>
              <a:buClr>
                <a:schemeClr val="accent1"/>
              </a:buClr>
              <a:buFont typeface="Wingdings" pitchFamily="2" charset="2"/>
              <a:buChar char="Ø"/>
            </a:pPr>
            <a:r>
              <a:rPr lang="en-US" altLang="en-US" sz="2200" dirty="0">
                <a:cs typeface="Arial" charset="0"/>
              </a:rPr>
              <a:t> </a:t>
            </a:r>
            <a:r>
              <a:rPr lang="en-US" altLang="en-US" sz="2400" dirty="0">
                <a:cs typeface="Arial" charset="0"/>
              </a:rPr>
              <a:t>Project a sense of purpose</a:t>
            </a:r>
            <a:endParaRPr lang="en-US" altLang="en-US" sz="2200" dirty="0">
              <a:cs typeface="Arial" charset="0"/>
            </a:endParaRPr>
          </a:p>
          <a:p>
            <a:pPr lvl="1">
              <a:spcBef>
                <a:spcPct val="0"/>
              </a:spcBef>
              <a:spcAft>
                <a:spcPts val="600"/>
              </a:spcAft>
              <a:buClr>
                <a:schemeClr val="accent1"/>
              </a:buClr>
              <a:buFont typeface="Wingdings" pitchFamily="2" charset="2"/>
              <a:buChar char="Ø"/>
            </a:pPr>
            <a:r>
              <a:rPr lang="en-US" altLang="en-US" sz="2200" dirty="0">
                <a:cs typeface="Arial" charset="0"/>
              </a:rPr>
              <a:t> Don’t project “target” or “victim “</a:t>
            </a:r>
          </a:p>
          <a:p>
            <a:pPr>
              <a:spcBef>
                <a:spcPct val="0"/>
              </a:spcBef>
              <a:spcAft>
                <a:spcPts val="600"/>
              </a:spcAft>
              <a:buClr>
                <a:schemeClr val="accent1"/>
              </a:buClr>
              <a:buFont typeface="Wingdings" pitchFamily="2" charset="2"/>
              <a:buChar char="Ø"/>
            </a:pPr>
            <a:r>
              <a:rPr lang="en-US" altLang="en-US" sz="2200" dirty="0">
                <a:cs typeface="Arial" charset="0"/>
              </a:rPr>
              <a:t> </a:t>
            </a:r>
            <a:r>
              <a:rPr lang="en-US" altLang="en-US" sz="2400" dirty="0">
                <a:cs typeface="Arial" charset="0"/>
              </a:rPr>
              <a:t>Carry minimal possessions</a:t>
            </a:r>
            <a:endParaRPr lang="en-US" altLang="en-US" sz="2200" dirty="0">
              <a:cs typeface="Arial" charset="0"/>
            </a:endParaRPr>
          </a:p>
          <a:p>
            <a:pPr lvl="1">
              <a:spcBef>
                <a:spcPct val="0"/>
              </a:spcBef>
              <a:spcAft>
                <a:spcPts val="600"/>
              </a:spcAft>
              <a:buClr>
                <a:schemeClr val="accent1"/>
              </a:buClr>
              <a:buFont typeface="Wingdings" pitchFamily="2" charset="2"/>
              <a:buChar char="Ø"/>
            </a:pPr>
            <a:r>
              <a:rPr lang="en-US" altLang="en-US" sz="2200" dirty="0">
                <a:cs typeface="Arial" charset="0"/>
              </a:rPr>
              <a:t> Take just what you need for what you are doing</a:t>
            </a:r>
            <a:endParaRPr lang="en-US" altLang="en-US" sz="2200" dirty="0">
              <a:ea typeface="Arial Unicode MS" pitchFamily="34" charset="-128"/>
              <a:cs typeface="Arial Unicode MS" pitchFamily="34" charset="-128"/>
            </a:endParaRPr>
          </a:p>
          <a:p>
            <a:r>
              <a:rPr lang="en-US" altLang="en-US" sz="2400" b="1" u="sng" dirty="0">
                <a:cs typeface="Arial" charset="0"/>
              </a:rPr>
              <a:t>Stay alert!</a:t>
            </a:r>
            <a:r>
              <a:rPr lang="en-US" altLang="en-US" sz="2400" dirty="0">
                <a:cs typeface="Arial" charset="0"/>
              </a:rPr>
              <a:t>  </a:t>
            </a:r>
          </a:p>
          <a:p>
            <a:r>
              <a:rPr lang="en-US" altLang="en-US" sz="2200" dirty="0">
                <a:cs typeface="Arial" charset="0"/>
              </a:rPr>
              <a:t>Anytime you go from an environment you control to one you don’t, it is in your best interest to maintain a mild state of suspicion. Pay attention to the present moment.</a:t>
            </a:r>
          </a:p>
          <a:p>
            <a:r>
              <a:rPr lang="en-US" altLang="en-US" sz="2400" b="1" u="sng" dirty="0">
                <a:cs typeface="Arial" charset="0"/>
              </a:rPr>
              <a:t>Trust your instincts!</a:t>
            </a:r>
            <a:r>
              <a:rPr lang="en-US" altLang="en-US" sz="2400" dirty="0">
                <a:cs typeface="Arial" charset="0"/>
              </a:rPr>
              <a:t>  </a:t>
            </a:r>
          </a:p>
          <a:p>
            <a:r>
              <a:rPr lang="en-US" altLang="en-US" sz="2200" dirty="0">
                <a:cs typeface="Arial" charset="0"/>
              </a:rPr>
              <a:t>Don’t ignore early danger signals.  If a situation appears unsafe, look for avenues of escape.  It’s okay to leave.</a:t>
            </a:r>
          </a:p>
          <a:p>
            <a:r>
              <a:rPr lang="en-US" altLang="en-US" sz="2400" b="1" u="sng" dirty="0">
                <a:cs typeface="Arial" charset="0"/>
              </a:rPr>
              <a:t>Have a plan!</a:t>
            </a:r>
            <a:r>
              <a:rPr lang="en-US" altLang="en-US" sz="2400" dirty="0">
                <a:cs typeface="Arial" charset="0"/>
              </a:rPr>
              <a:t>  </a:t>
            </a:r>
          </a:p>
          <a:p>
            <a:r>
              <a:rPr lang="en-US" altLang="en-US" sz="2200" dirty="0">
                <a:cs typeface="Arial" charset="0"/>
              </a:rPr>
              <a:t>Think about how you would respond to a confrontation or attack.  Planning ahead may help you get through an emergency unharmed.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F5343A1-D0B7-404D-8E62-B1833F579D46}" type="slidenum">
              <a:rPr lang="en-US" altLang="en-US" smtClean="0"/>
              <a:pPr eaLnBrk="1" hangingPunct="1">
                <a:spcBef>
                  <a:spcPct val="0"/>
                </a:spcBef>
              </a:pPr>
              <a:t>27</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3258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E46E1FE-4E80-4EC0-8888-E6B6E7BC1652}" type="slidenum">
              <a:rPr lang="en-US" altLang="en-US" smtClean="0"/>
              <a:pPr eaLnBrk="1" hangingPunct="1">
                <a:spcBef>
                  <a:spcPct val="0"/>
                </a:spcBef>
              </a:pPr>
              <a:t>3</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433F77-23AD-4194-A41F-7BAD64F88E53}" type="slidenum">
              <a:rPr lang="en-US" altLang="en-US" smtClean="0"/>
              <a:pPr eaLnBrk="1" hangingPunct="1">
                <a:spcBef>
                  <a:spcPct val="0"/>
                </a:spcBef>
              </a:pPr>
              <a:t>4</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C597F9-D97E-43A4-89A5-3480E69C2562}" type="slidenum">
              <a:rPr lang="en-US" altLang="en-US" smtClean="0"/>
              <a:pPr eaLnBrk="1" hangingPunct="1">
                <a:spcBef>
                  <a:spcPct val="0"/>
                </a:spcBef>
              </a:pPr>
              <a:t>5</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Anytime you move from something over which you have direct control or influence to one that you don’t, your personal safety is impacted.  Mindset, attitude runs throughout any personal safety approach.</a:t>
            </a:r>
          </a:p>
          <a:p>
            <a:pPr eaLnBrk="1" hangingPunct="1"/>
            <a:endParaRPr lang="en-US" altLang="en-US" b="1" dirty="0"/>
          </a:p>
          <a:p>
            <a:pPr eaLnBrk="1" hangingPunct="1"/>
            <a:endParaRPr lang="en-US" altLang="en-US" b="1" dirty="0"/>
          </a:p>
          <a:p>
            <a:pPr eaLnBrk="1" hangingPunct="1"/>
            <a:r>
              <a:rPr lang="en-US" altLang="en-US" b="1" dirty="0"/>
              <a:t>Planning, Preparation and Practice </a:t>
            </a:r>
            <a:r>
              <a:rPr lang="en-US" altLang="en-US" i="1" dirty="0"/>
              <a:t>significantly reduce the risks to your personal safety</a:t>
            </a:r>
            <a:endParaRPr lang="en-US" altLang="en-US" dirty="0"/>
          </a:p>
          <a:p>
            <a:pPr eaLnBrk="1" hangingPunct="1"/>
            <a:endParaRPr lang="en-US" altLang="en-US" b="1" dirty="0"/>
          </a:p>
          <a:p>
            <a:pPr eaLnBrk="1" hangingPunct="1"/>
            <a:r>
              <a:rPr lang="en-US" altLang="en-US" b="1" dirty="0"/>
              <a:t> Are you ready for your day?  For your tasks?</a:t>
            </a:r>
          </a:p>
          <a:p>
            <a:pPr lvl="1" eaLnBrk="1" hangingPunct="1"/>
            <a:r>
              <a:rPr lang="en-US" altLang="en-US" dirty="0"/>
              <a:t> Work hours</a:t>
            </a:r>
          </a:p>
          <a:p>
            <a:pPr lvl="1" eaLnBrk="1" hangingPunct="1"/>
            <a:r>
              <a:rPr lang="en-US" altLang="en-US" dirty="0"/>
              <a:t> Transportation</a:t>
            </a:r>
          </a:p>
          <a:p>
            <a:pPr lvl="1" eaLnBrk="1" hangingPunct="1"/>
            <a:r>
              <a:rPr lang="en-US" altLang="en-US" dirty="0"/>
              <a:t> Clothing</a:t>
            </a:r>
          </a:p>
          <a:p>
            <a:pPr lvl="1" eaLnBrk="1" hangingPunct="1"/>
            <a:r>
              <a:rPr lang="en-US" altLang="en-US" dirty="0"/>
              <a:t> Destinations</a:t>
            </a:r>
          </a:p>
          <a:p>
            <a:pPr eaLnBrk="1" hangingPunct="1"/>
            <a:r>
              <a:rPr lang="en-US" altLang="en-US" b="1" i="1" dirty="0"/>
              <a:t> </a:t>
            </a:r>
          </a:p>
          <a:p>
            <a:pPr eaLnBrk="1" hangingPunct="1"/>
            <a:r>
              <a:rPr lang="en-US" altLang="en-US" b="1" i="1" dirty="0"/>
              <a:t>Mental Preparation - </a:t>
            </a:r>
            <a:r>
              <a:rPr lang="en-US" altLang="en-US" i="1" dirty="0"/>
              <a:t>begins when you wake up in the morning, not when you’re being attacked</a:t>
            </a:r>
          </a:p>
          <a:p>
            <a:pPr lvl="1" eaLnBrk="1" hangingPunct="1"/>
            <a:r>
              <a:rPr lang="en-US" altLang="en-US" dirty="0"/>
              <a:t> Importance of mental preparation</a:t>
            </a:r>
          </a:p>
          <a:p>
            <a:pPr lvl="1" eaLnBrk="1" hangingPunct="1"/>
            <a:r>
              <a:rPr lang="en-US" altLang="en-US" dirty="0"/>
              <a:t> Decision not to be a victim</a:t>
            </a:r>
          </a:p>
          <a:p>
            <a:pPr eaLnBrk="1" hangingPunct="1"/>
            <a:endParaRPr lang="en-US" altLang="en-US" dirty="0"/>
          </a:p>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C597F9-D97E-43A4-89A5-3480E69C2562}" type="slidenum">
              <a:rPr lang="en-US" altLang="en-US" smtClean="0"/>
              <a:pPr eaLnBrk="1" hangingPunct="1">
                <a:spcBef>
                  <a:spcPct val="0"/>
                </a:spcBef>
              </a:pPr>
              <a:t>6</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Planning, Preparation and Practice </a:t>
            </a:r>
            <a:r>
              <a:rPr lang="en-US" altLang="en-US" i="1" dirty="0"/>
              <a:t>significantly reduce the risks to your personal safety</a:t>
            </a:r>
            <a:endParaRPr lang="en-US" altLang="en-US" dirty="0"/>
          </a:p>
          <a:p>
            <a:pPr eaLnBrk="1" hangingPunct="1"/>
            <a:endParaRPr lang="en-US" altLang="en-US" b="1" dirty="0"/>
          </a:p>
          <a:p>
            <a:pPr eaLnBrk="1" hangingPunct="1"/>
            <a:r>
              <a:rPr lang="en-US" altLang="en-US" b="1" dirty="0"/>
              <a:t> Are you ready for your day?  For your tasks?</a:t>
            </a:r>
          </a:p>
          <a:p>
            <a:pPr lvl="1" eaLnBrk="1" hangingPunct="1"/>
            <a:r>
              <a:rPr lang="en-US" altLang="en-US" dirty="0"/>
              <a:t> Work hours</a:t>
            </a:r>
          </a:p>
          <a:p>
            <a:pPr lvl="1" eaLnBrk="1" hangingPunct="1"/>
            <a:r>
              <a:rPr lang="en-US" altLang="en-US" dirty="0"/>
              <a:t> Transportation</a:t>
            </a:r>
          </a:p>
          <a:p>
            <a:pPr lvl="1" eaLnBrk="1" hangingPunct="1"/>
            <a:r>
              <a:rPr lang="en-US" altLang="en-US" dirty="0"/>
              <a:t> Clothing</a:t>
            </a:r>
          </a:p>
          <a:p>
            <a:pPr lvl="1" eaLnBrk="1" hangingPunct="1"/>
            <a:r>
              <a:rPr lang="en-US" altLang="en-US" dirty="0"/>
              <a:t> Destinations</a:t>
            </a:r>
          </a:p>
          <a:p>
            <a:pPr eaLnBrk="1" hangingPunct="1"/>
            <a:r>
              <a:rPr lang="en-US" altLang="en-US" b="1" i="1" dirty="0"/>
              <a:t> </a:t>
            </a:r>
          </a:p>
          <a:p>
            <a:pPr eaLnBrk="1" hangingPunct="1"/>
            <a:r>
              <a:rPr lang="en-US" altLang="en-US" b="1" i="1" dirty="0"/>
              <a:t>Mental Preparation - </a:t>
            </a:r>
            <a:r>
              <a:rPr lang="en-US" altLang="en-US" i="1" dirty="0"/>
              <a:t>begins when you wake up in the morning, not when you’re being attacked</a:t>
            </a:r>
          </a:p>
          <a:p>
            <a:pPr lvl="1" eaLnBrk="1" hangingPunct="1"/>
            <a:r>
              <a:rPr lang="en-US" altLang="en-US" dirty="0"/>
              <a:t> Importance of mental preparation</a:t>
            </a:r>
          </a:p>
          <a:p>
            <a:pPr lvl="1" eaLnBrk="1" hangingPunct="1"/>
            <a:r>
              <a:rPr lang="en-US" altLang="en-US" dirty="0"/>
              <a:t> Decision not to be a victim</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91440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BC215F-4AEA-4BFD-B181-A859DC2ADD4C}" type="slidenum">
              <a:rPr lang="en-US" altLang="en-US" smtClean="0"/>
              <a:pPr eaLnBrk="1" hangingPunct="1">
                <a:spcBef>
                  <a:spcPct val="0"/>
                </a:spcBef>
              </a:pPr>
              <a:t>7</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1"/>
              <a:t>The moment you go from the environment you control to one you don’t, you need to be alert.  Have that mild sense of suspicion.  Pay attention to where you’re going, how you’re going there, what you are going to be doing.  Plan ahead, but be flexible.</a:t>
            </a:r>
          </a:p>
          <a:p>
            <a:pPr>
              <a:spcBef>
                <a:spcPct val="0"/>
              </a:spcBef>
            </a:pPr>
            <a:endParaRPr lang="en-US" altLang="en-US" i="1"/>
          </a:p>
          <a:p>
            <a:pPr eaLnBrk="1" hangingPunct="1"/>
            <a:r>
              <a:rPr lang="en-US" altLang="en-US"/>
              <a:t> Know what’s going on around you, who is around you.  Pay attention </a:t>
            </a:r>
          </a:p>
          <a:p>
            <a:pPr eaLnBrk="1" hangingPunct="1"/>
            <a:r>
              <a:rPr lang="en-US" altLang="en-US"/>
              <a:t>    to your surroundings. Make eye contact.  Let others know you </a:t>
            </a:r>
          </a:p>
          <a:p>
            <a:pPr eaLnBrk="1" hangingPunct="1"/>
            <a:r>
              <a:rPr lang="en-US" altLang="en-US"/>
              <a:t>    acknowledge their presence</a:t>
            </a:r>
          </a:p>
          <a:p>
            <a:pPr lvl="1" eaLnBrk="1" hangingPunct="1"/>
            <a:r>
              <a:rPr lang="en-US" altLang="en-US"/>
              <a:t> What cars are normally in your neighborhood</a:t>
            </a:r>
          </a:p>
          <a:p>
            <a:pPr lvl="1" eaLnBrk="1" hangingPunct="1"/>
            <a:r>
              <a:rPr lang="en-US" altLang="en-US"/>
              <a:t> Who regularly makes deliveries at work</a:t>
            </a:r>
          </a:p>
          <a:p>
            <a:pPr lvl="1" eaLnBrk="1" hangingPunct="1"/>
            <a:r>
              <a:rPr lang="en-US" altLang="en-US"/>
              <a:t> Who the regular maintenance and cleaning people are at work</a:t>
            </a:r>
          </a:p>
          <a:p>
            <a:pPr lvl="1" eaLnBrk="1" hangingPunct="1"/>
            <a:r>
              <a:rPr lang="en-US" altLang="en-US"/>
              <a:t> What is appropriate in our work area so we identify what isn’t</a:t>
            </a:r>
          </a:p>
          <a:p>
            <a:pPr eaLnBrk="1" hangingPunct="1"/>
            <a:r>
              <a:rPr lang="en-US" altLang="en-US"/>
              <a:t> Issues in the area</a:t>
            </a:r>
          </a:p>
          <a:p>
            <a:pPr eaLnBrk="1" hangingPunct="1"/>
            <a:r>
              <a:rPr lang="en-US" altLang="en-US"/>
              <a:t> Knowing neighbors/neighborhood.   Location history</a:t>
            </a:r>
          </a:p>
          <a:p>
            <a:pPr eaLnBrk="1" hangingPunct="1"/>
            <a:r>
              <a:rPr lang="en-US" altLang="en-US"/>
              <a:t> Known hazards?  Known potential hazards?</a:t>
            </a:r>
          </a:p>
          <a:p>
            <a:pPr eaLnBrk="1" hangingPunct="1"/>
            <a:r>
              <a:rPr lang="en-US" altLang="en-US"/>
              <a:t> What are the real concerns</a:t>
            </a:r>
          </a:p>
          <a:p>
            <a:pPr eaLnBrk="1" hangingPunct="1"/>
            <a:r>
              <a:rPr lang="en-US" altLang="en-US"/>
              <a:t> Who’s around?</a:t>
            </a:r>
          </a:p>
          <a:p>
            <a:pPr eaLnBrk="1" hangingPunct="1"/>
            <a:r>
              <a:rPr lang="en-US" altLang="en-US"/>
              <a:t> Body language, what they are projecting?   Non-verbal communication</a:t>
            </a:r>
          </a:p>
          <a:p>
            <a:pPr>
              <a:spcBef>
                <a:spcPct val="0"/>
              </a:spcBef>
            </a:pPr>
            <a:endParaRPr lang="en-US" altLang="en-US" i="1"/>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D36399-766E-4836-9E72-C80D3CF1F428}" type="slidenum">
              <a:rPr lang="en-US" altLang="en-US" smtClean="0"/>
              <a:pPr eaLnBrk="1" hangingPunct="1">
                <a:spcBef>
                  <a:spcPct val="0"/>
                </a:spcBef>
              </a:pPr>
              <a:t>8</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D42882-F618-4CB2-81C8-43A29C1F4597}" type="slidenum">
              <a:rPr lang="en-US" altLang="en-US" smtClean="0"/>
              <a:pPr eaLnBrk="1" hangingPunct="1">
                <a:spcBef>
                  <a:spcPct val="0"/>
                </a:spcBef>
              </a:pPr>
              <a:t>9</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1">
              <a:defRPr/>
            </a:pPr>
            <a:fld id="{E7572EF1-FEA5-4DE2-ADE5-85ED55B548EC}" type="slidenum">
              <a:rPr lang="en-US" smtClean="0"/>
              <a:pPr lvl="1">
                <a:defRPr/>
              </a:pPr>
              <a:t>‹#›</a:t>
            </a:fld>
            <a:endParaRPr lang="en-US"/>
          </a:p>
        </p:txBody>
      </p:sp>
    </p:spTree>
    <p:extLst>
      <p:ext uri="{BB962C8B-B14F-4D97-AF65-F5344CB8AC3E}">
        <p14:creationId xmlns:p14="http://schemas.microsoft.com/office/powerpoint/2010/main" val="93641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1">
              <a:defRPr/>
            </a:pPr>
            <a:fld id="{1056CC37-F943-46F7-BCB4-D1880D03C5EB}" type="slidenum">
              <a:rPr lang="en-US" smtClean="0"/>
              <a:pPr lvl="1">
                <a:defRPr/>
              </a:pPr>
              <a:t>‹#›</a:t>
            </a:fld>
            <a:endParaRPr lang="en-US">
              <a:latin typeface="+mn-lt"/>
            </a:endParaRPr>
          </a:p>
        </p:txBody>
      </p:sp>
    </p:spTree>
    <p:extLst>
      <p:ext uri="{BB962C8B-B14F-4D97-AF65-F5344CB8AC3E}">
        <p14:creationId xmlns:p14="http://schemas.microsoft.com/office/powerpoint/2010/main" val="149715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1">
              <a:defRPr/>
            </a:pPr>
            <a:fld id="{2E5F3CA9-4E9D-43C4-970E-C2DBC3E0202B}" type="slidenum">
              <a:rPr lang="en-US" smtClean="0"/>
              <a:pPr lvl="1">
                <a:defRPr/>
              </a:pPr>
              <a:t>‹#›</a:t>
            </a:fld>
            <a:endParaRPr lang="en-US">
              <a:latin typeface="+mn-lt"/>
            </a:endParaRPr>
          </a:p>
        </p:txBody>
      </p:sp>
    </p:spTree>
    <p:extLst>
      <p:ext uri="{BB962C8B-B14F-4D97-AF65-F5344CB8AC3E}">
        <p14:creationId xmlns:p14="http://schemas.microsoft.com/office/powerpoint/2010/main" val="153943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1">
              <a:defRPr/>
            </a:pPr>
            <a:fld id="{08B8B323-DFBF-4E44-B3BC-26EFD5162756}" type="slidenum">
              <a:rPr lang="en-US" smtClean="0"/>
              <a:pPr lvl="1">
                <a:defRPr/>
              </a:pPr>
              <a:t>‹#›</a:t>
            </a:fld>
            <a:endParaRPr lang="en-US">
              <a:latin typeface="+mn-lt"/>
            </a:endParaRPr>
          </a:p>
        </p:txBody>
      </p:sp>
    </p:spTree>
    <p:extLst>
      <p:ext uri="{BB962C8B-B14F-4D97-AF65-F5344CB8AC3E}">
        <p14:creationId xmlns:p14="http://schemas.microsoft.com/office/powerpoint/2010/main" val="183608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1">
              <a:defRPr/>
            </a:pPr>
            <a:fld id="{575670C7-E005-45A0-8D3A-3D8E9F40A484}" type="slidenum">
              <a:rPr lang="en-US" smtClean="0"/>
              <a:pPr lvl="1">
                <a:defRPr/>
              </a:pPr>
              <a:t>‹#›</a:t>
            </a:fld>
            <a:endParaRPr lang="en-US">
              <a:latin typeface="+mn-lt"/>
            </a:endParaRPr>
          </a:p>
        </p:txBody>
      </p:sp>
    </p:spTree>
    <p:extLst>
      <p:ext uri="{BB962C8B-B14F-4D97-AF65-F5344CB8AC3E}">
        <p14:creationId xmlns:p14="http://schemas.microsoft.com/office/powerpoint/2010/main" val="256341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1">
              <a:defRPr/>
            </a:pPr>
            <a:fld id="{32CC3E27-656C-4503-9D31-9AF451B6649F}" type="slidenum">
              <a:rPr lang="en-US" smtClean="0"/>
              <a:pPr lvl="1">
                <a:defRPr/>
              </a:pPr>
              <a:t>‹#›</a:t>
            </a:fld>
            <a:endParaRPr lang="en-US">
              <a:latin typeface="+mn-lt"/>
            </a:endParaRPr>
          </a:p>
        </p:txBody>
      </p:sp>
    </p:spTree>
    <p:extLst>
      <p:ext uri="{BB962C8B-B14F-4D97-AF65-F5344CB8AC3E}">
        <p14:creationId xmlns:p14="http://schemas.microsoft.com/office/powerpoint/2010/main" val="321157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lvl="1">
              <a:defRPr/>
            </a:pPr>
            <a:fld id="{1561B775-2A2C-4E7D-95AF-835E045D7042}" type="slidenum">
              <a:rPr lang="en-US" smtClean="0"/>
              <a:pPr lvl="1">
                <a:defRPr/>
              </a:pPr>
              <a:t>‹#›</a:t>
            </a:fld>
            <a:endParaRPr lang="en-US">
              <a:latin typeface="+mn-lt"/>
            </a:endParaRPr>
          </a:p>
        </p:txBody>
      </p:sp>
    </p:spTree>
    <p:extLst>
      <p:ext uri="{BB962C8B-B14F-4D97-AF65-F5344CB8AC3E}">
        <p14:creationId xmlns:p14="http://schemas.microsoft.com/office/powerpoint/2010/main" val="133188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1">
              <a:defRPr/>
            </a:pPr>
            <a:fld id="{25269665-2F97-42CD-BAFE-A510E0680819}" type="slidenum">
              <a:rPr lang="en-US" smtClean="0"/>
              <a:pPr lvl="1">
                <a:defRPr/>
              </a:pPr>
              <a:t>‹#›</a:t>
            </a:fld>
            <a:endParaRPr lang="en-US">
              <a:latin typeface="+mn-lt"/>
            </a:endParaRPr>
          </a:p>
        </p:txBody>
      </p:sp>
    </p:spTree>
    <p:extLst>
      <p:ext uri="{BB962C8B-B14F-4D97-AF65-F5344CB8AC3E}">
        <p14:creationId xmlns:p14="http://schemas.microsoft.com/office/powerpoint/2010/main" val="3275577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1">
              <a:defRPr/>
            </a:pPr>
            <a:fld id="{A06E44AA-D4CB-4590-8AF7-40C9A4D8CA08}" type="slidenum">
              <a:rPr lang="en-US" smtClean="0"/>
              <a:pPr lvl="1">
                <a:defRPr/>
              </a:pPr>
              <a:t>‹#›</a:t>
            </a:fld>
            <a:endParaRPr lang="en-US">
              <a:latin typeface="+mn-lt"/>
            </a:endParaRPr>
          </a:p>
        </p:txBody>
      </p:sp>
    </p:spTree>
    <p:extLst>
      <p:ext uri="{BB962C8B-B14F-4D97-AF65-F5344CB8AC3E}">
        <p14:creationId xmlns:p14="http://schemas.microsoft.com/office/powerpoint/2010/main" val="57158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1">
              <a:defRPr/>
            </a:pPr>
            <a:fld id="{975A45E6-05F4-4F15-94A9-4A1CAECEEDB0}" type="slidenum">
              <a:rPr lang="en-US" smtClean="0"/>
              <a:pPr lvl="1">
                <a:defRPr/>
              </a:pPr>
              <a:t>‹#›</a:t>
            </a:fld>
            <a:endParaRPr lang="en-US">
              <a:latin typeface="+mn-lt"/>
            </a:endParaRPr>
          </a:p>
        </p:txBody>
      </p:sp>
    </p:spTree>
    <p:extLst>
      <p:ext uri="{BB962C8B-B14F-4D97-AF65-F5344CB8AC3E}">
        <p14:creationId xmlns:p14="http://schemas.microsoft.com/office/powerpoint/2010/main" val="140232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1">
              <a:defRPr/>
            </a:pPr>
            <a:fld id="{44EA71ED-DDB9-4F63-9B01-CBDE2BF81A1D}" type="slidenum">
              <a:rPr lang="en-US" smtClean="0"/>
              <a:pPr lvl="1">
                <a:defRPr/>
              </a:pPr>
              <a:t>‹#›</a:t>
            </a:fld>
            <a:endParaRPr lang="en-US">
              <a:latin typeface="+mn-lt"/>
            </a:endParaRPr>
          </a:p>
        </p:txBody>
      </p:sp>
    </p:spTree>
    <p:extLst>
      <p:ext uri="{BB962C8B-B14F-4D97-AF65-F5344CB8AC3E}">
        <p14:creationId xmlns:p14="http://schemas.microsoft.com/office/powerpoint/2010/main" val="103336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1">
              <a:defRPr/>
            </a:pPr>
            <a:fld id="{5070C8D9-161F-403F-816C-B8DF7AC5FA88}" type="slidenum">
              <a:rPr lang="en-US" smtClean="0"/>
              <a:pPr lvl="1">
                <a:defRPr/>
              </a:pPr>
              <a:t>‹#›</a:t>
            </a:fld>
            <a:endParaRPr lang="en-US">
              <a:latin typeface="+mn-lt"/>
            </a:endParaRPr>
          </a:p>
        </p:txBody>
      </p:sp>
    </p:spTree>
    <p:extLst>
      <p:ext uri="{BB962C8B-B14F-4D97-AF65-F5344CB8AC3E}">
        <p14:creationId xmlns:p14="http://schemas.microsoft.com/office/powerpoint/2010/main" val="323109797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mailto:mark.solomon@seattle.gov"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sp>
        <p:nvSpPr>
          <p:cNvPr id="5122" name="Rectangle 3"/>
          <p:cNvSpPr>
            <a:spLocks noChangeArrowheads="1"/>
          </p:cNvSpPr>
          <p:nvPr/>
        </p:nvSpPr>
        <p:spPr bwMode="auto">
          <a:xfrm>
            <a:off x="83126" y="312968"/>
            <a:ext cx="8998527" cy="604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solidFill>
                  <a:srgbClr val="000000"/>
                </a:solidFill>
                <a:latin typeface="+mn-lt"/>
              </a:rPr>
              <a:t>April 24, 2018</a:t>
            </a:r>
          </a:p>
          <a:p>
            <a:pPr algn="ctr" eaLnBrk="1" hangingPunct="1">
              <a:lnSpc>
                <a:spcPct val="80000"/>
              </a:lnSpc>
              <a:buClr>
                <a:schemeClr val="tx1"/>
              </a:buClr>
              <a:buSzPct val="75000"/>
              <a:buFont typeface="Wingdings" pitchFamily="2" charset="2"/>
              <a:buNone/>
            </a:pPr>
            <a:r>
              <a:rPr lang="en-US" altLang="en-US" sz="3600" b="1" dirty="0">
                <a:solidFill>
                  <a:srgbClr val="000000"/>
                </a:solidFill>
                <a:latin typeface="+mn-lt"/>
              </a:rPr>
              <a:t>ADA Issues &amp; Solutions Workshop 2018</a:t>
            </a:r>
          </a:p>
          <a:p>
            <a:pPr algn="ctr" eaLnBrk="1" hangingPunct="1">
              <a:lnSpc>
                <a:spcPct val="80000"/>
              </a:lnSpc>
              <a:buClr>
                <a:schemeClr val="tx1"/>
              </a:buClr>
              <a:buSzPct val="75000"/>
              <a:buFont typeface="Wingdings" pitchFamily="2" charset="2"/>
              <a:buNone/>
            </a:pPr>
            <a:endParaRPr lang="en-US" altLang="en-US" sz="6000" b="1" dirty="0">
              <a:solidFill>
                <a:srgbClr val="000000"/>
              </a:solidFill>
              <a:latin typeface="+mn-lt"/>
            </a:endParaRPr>
          </a:p>
          <a:p>
            <a:pPr algn="ctr" eaLnBrk="1" hangingPunct="1">
              <a:lnSpc>
                <a:spcPct val="80000"/>
              </a:lnSpc>
              <a:buClr>
                <a:schemeClr val="tx1"/>
              </a:buClr>
              <a:buSzPct val="75000"/>
              <a:buFont typeface="Wingdings" pitchFamily="2" charset="2"/>
              <a:buNone/>
            </a:pPr>
            <a:endParaRPr lang="en-US" altLang="en-US" sz="6000" b="1" dirty="0">
              <a:solidFill>
                <a:srgbClr val="000000"/>
              </a:solidFill>
              <a:latin typeface="+mn-lt"/>
            </a:endParaRPr>
          </a:p>
          <a:p>
            <a:pPr algn="ctr" eaLnBrk="1" hangingPunct="1">
              <a:buClr>
                <a:schemeClr val="tx1"/>
              </a:buClr>
              <a:buSzPct val="75000"/>
              <a:buFont typeface="Wingdings" pitchFamily="2" charset="2"/>
              <a:buNone/>
            </a:pPr>
            <a:r>
              <a:rPr lang="en-US" altLang="en-US" sz="6600" b="1" dirty="0">
                <a:solidFill>
                  <a:srgbClr val="000000"/>
                </a:solidFill>
                <a:latin typeface="+mn-lt"/>
              </a:rPr>
              <a:t>Personal Safety</a:t>
            </a:r>
            <a:br>
              <a:rPr lang="en-US" altLang="en-US" sz="6600" dirty="0">
                <a:solidFill>
                  <a:srgbClr val="000000"/>
                </a:solidFill>
                <a:latin typeface="+mn-lt"/>
              </a:rPr>
            </a:br>
            <a:endParaRPr lang="en-US" altLang="en-US" sz="3600" dirty="0">
              <a:solidFill>
                <a:srgbClr val="000000"/>
              </a:solidFill>
              <a:latin typeface="+mn-lt"/>
            </a:endParaRPr>
          </a:p>
          <a:p>
            <a:pPr algn="ctr" eaLnBrk="1" hangingPunct="1">
              <a:buClr>
                <a:schemeClr val="tx1"/>
              </a:buClr>
              <a:buSzPct val="75000"/>
              <a:buFont typeface="Wingdings" pitchFamily="2" charset="2"/>
              <a:buNone/>
            </a:pPr>
            <a:endParaRPr lang="en-US" altLang="en-US" sz="2400" dirty="0">
              <a:solidFill>
                <a:srgbClr val="000000"/>
              </a:solidFill>
              <a:latin typeface="+mn-lt"/>
            </a:endParaRPr>
          </a:p>
          <a:p>
            <a:pPr algn="ctr" eaLnBrk="1" hangingPunct="1">
              <a:buClr>
                <a:schemeClr val="tx1"/>
              </a:buClr>
              <a:buSzPct val="75000"/>
              <a:buFont typeface="Wingdings" pitchFamily="2" charset="2"/>
              <a:buNone/>
            </a:pPr>
            <a:endParaRPr lang="en-US" altLang="en-US" sz="2800" dirty="0">
              <a:solidFill>
                <a:srgbClr val="000000"/>
              </a:solidFill>
              <a:latin typeface="+mn-lt"/>
            </a:endParaRPr>
          </a:p>
          <a:p>
            <a:pPr algn="ctr" eaLnBrk="1" hangingPunct="1">
              <a:lnSpc>
                <a:spcPct val="80000"/>
              </a:lnSpc>
              <a:buClr>
                <a:schemeClr val="tx1"/>
              </a:buClr>
              <a:buSzPct val="75000"/>
              <a:buFont typeface="Wingdings" pitchFamily="2" charset="2"/>
              <a:buNone/>
            </a:pPr>
            <a:r>
              <a:rPr lang="en-US" altLang="en-US" sz="2800" dirty="0">
                <a:solidFill>
                  <a:srgbClr val="000000"/>
                </a:solidFill>
                <a:latin typeface="+mn-lt"/>
              </a:rPr>
              <a:t>Mark Solomon, CPD</a:t>
            </a:r>
          </a:p>
          <a:p>
            <a:pPr algn="ctr" eaLnBrk="1" hangingPunct="1">
              <a:lnSpc>
                <a:spcPct val="80000"/>
              </a:lnSpc>
              <a:buClr>
                <a:schemeClr val="tx1"/>
              </a:buClr>
              <a:buSzPct val="75000"/>
              <a:buFont typeface="Wingdings" pitchFamily="2" charset="2"/>
              <a:buNone/>
            </a:pPr>
            <a:r>
              <a:rPr lang="en-US" altLang="en-US" sz="2800" dirty="0">
                <a:solidFill>
                  <a:srgbClr val="000000"/>
                </a:solidFill>
                <a:latin typeface="+mn-lt"/>
              </a:rPr>
              <a:t>Crime Prevention Coordinator</a:t>
            </a:r>
          </a:p>
          <a:p>
            <a:pPr algn="ctr" eaLnBrk="1" hangingPunct="1">
              <a:lnSpc>
                <a:spcPct val="80000"/>
              </a:lnSpc>
              <a:buClr>
                <a:schemeClr val="tx1"/>
              </a:buClr>
              <a:buSzPct val="75000"/>
              <a:buFont typeface="Wingdings" pitchFamily="2" charset="2"/>
              <a:buNone/>
            </a:pPr>
            <a:r>
              <a:rPr lang="en-US" altLang="en-US" sz="2800" dirty="0">
                <a:solidFill>
                  <a:srgbClr val="000000"/>
                </a:solidFill>
                <a:latin typeface="+mn-lt"/>
              </a:rPr>
              <a:t>Seattle Police Department</a:t>
            </a:r>
            <a:endParaRPr lang="en-US" altLang="en-US" sz="28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CE665-2B02-4821-874E-455F915F0133}"/>
              </a:ext>
            </a:extLst>
          </p:cNvPr>
          <p:cNvPicPr>
            <a:picLocks noChangeAspect="1"/>
          </p:cNvPicPr>
          <p:nvPr/>
        </p:nvPicPr>
        <p:blipFill>
          <a:blip r:embed="rId3"/>
          <a:stretch>
            <a:fillRect/>
          </a:stretch>
        </p:blipFill>
        <p:spPr>
          <a:xfrm>
            <a:off x="5685183" y="1140851"/>
            <a:ext cx="3428654" cy="3232365"/>
          </a:xfrm>
          <a:prstGeom prst="rect">
            <a:avLst/>
          </a:prstGeom>
        </p:spPr>
      </p:pic>
      <p:sp>
        <p:nvSpPr>
          <p:cNvPr id="14338" name="Rectangle 3"/>
          <p:cNvSpPr>
            <a:spLocks noChangeArrowheads="1"/>
          </p:cNvSpPr>
          <p:nvPr/>
        </p:nvSpPr>
        <p:spPr bwMode="auto">
          <a:xfrm>
            <a:off x="3855313" y="310479"/>
            <a:ext cx="143019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Action</a:t>
            </a:r>
            <a:endParaRPr lang="en-US" altLang="en-US" sz="3600" dirty="0">
              <a:latin typeface="+mn-lt"/>
              <a:cs typeface="Times New Roman" pitchFamily="18" charset="0"/>
            </a:endParaRPr>
          </a:p>
        </p:txBody>
      </p:sp>
      <p:sp>
        <p:nvSpPr>
          <p:cNvPr id="14341"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11" name="Rectangle 4">
            <a:extLst>
              <a:ext uri="{FF2B5EF4-FFF2-40B4-BE49-F238E27FC236}">
                <a16:creationId xmlns:a16="http://schemas.microsoft.com/office/drawing/2014/main" id="{EB8DF83C-AE32-4F39-A7AB-A579F08CC96C}"/>
              </a:ext>
            </a:extLst>
          </p:cNvPr>
          <p:cNvSpPr>
            <a:spLocks noChangeArrowheads="1"/>
          </p:cNvSpPr>
          <p:nvPr/>
        </p:nvSpPr>
        <p:spPr bwMode="auto">
          <a:xfrm>
            <a:off x="799618" y="882953"/>
            <a:ext cx="74034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eaLnBrk="0" hangingPunct="0">
              <a:buClr>
                <a:schemeClr val="accent1"/>
              </a:buClr>
              <a:buSzPct val="85000"/>
              <a:buFont typeface="Wingdings 2" pitchFamily="18" charset="2"/>
              <a:buChar char=""/>
              <a:defRPr sz="2400">
                <a:solidFill>
                  <a:schemeClr val="tx1"/>
                </a:solidFill>
                <a:latin typeface="Constantia" pitchFamily="18" charset="0"/>
              </a:defRPr>
            </a:lvl2pPr>
            <a:lvl3pPr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buClr>
                <a:schemeClr val="accent1"/>
              </a:buClr>
              <a:buSzPct val="100000"/>
              <a:buFont typeface="Wingdings" pitchFamily="2" charset="2"/>
              <a:buChar char="Ø"/>
            </a:pPr>
            <a:r>
              <a:rPr lang="en-US" altLang="en-US" sz="2400" dirty="0">
                <a:latin typeface="+mn-lt"/>
              </a:rPr>
              <a:t> Assess</a:t>
            </a:r>
          </a:p>
          <a:p>
            <a:pPr marL="282575" lvl="1" eaLnBrk="1" hangingPunct="1">
              <a:buSzPct val="100000"/>
              <a:buFont typeface="Wingdings" pitchFamily="2" charset="2"/>
              <a:buChar char="Ø"/>
            </a:pPr>
            <a:r>
              <a:rPr lang="en-US" altLang="en-US" sz="2000" dirty="0">
                <a:latin typeface="+mn-lt"/>
              </a:rPr>
              <a:t> </a:t>
            </a:r>
            <a:r>
              <a:rPr lang="en-US" altLang="en-US" sz="2200" dirty="0">
                <a:latin typeface="+mn-lt"/>
              </a:rPr>
              <a:t>Avenues of escape</a:t>
            </a:r>
          </a:p>
          <a:p>
            <a:pPr marL="282575" lvl="1" eaLnBrk="1" hangingPunct="1">
              <a:buSzPct val="100000"/>
              <a:buFont typeface="Wingdings" pitchFamily="2" charset="2"/>
              <a:buChar char="Ø"/>
            </a:pPr>
            <a:r>
              <a:rPr lang="en-US" altLang="en-US" sz="2200" dirty="0">
                <a:latin typeface="+mn-lt"/>
              </a:rPr>
              <a:t> Available weapons </a:t>
            </a:r>
          </a:p>
          <a:p>
            <a:pPr eaLnBrk="1" hangingPunct="1">
              <a:buClr>
                <a:schemeClr val="accent1"/>
              </a:buClr>
              <a:buSzPct val="100000"/>
              <a:buFont typeface="Wingdings" pitchFamily="2" charset="2"/>
              <a:buChar char="Ø"/>
            </a:pPr>
            <a:r>
              <a:rPr lang="en-US" altLang="en-US" sz="2400" dirty="0">
                <a:latin typeface="+mn-lt"/>
              </a:rPr>
              <a:t> De-escalate</a:t>
            </a:r>
          </a:p>
          <a:p>
            <a:pPr marL="282575" lvl="1" eaLnBrk="1" hangingPunct="1">
              <a:buSzPct val="100000"/>
              <a:buFont typeface="Wingdings" pitchFamily="2" charset="2"/>
              <a:buChar char="Ø"/>
            </a:pPr>
            <a:r>
              <a:rPr lang="en-US" altLang="en-US" sz="2200" dirty="0">
                <a:latin typeface="+mn-lt"/>
              </a:rPr>
              <a:t> Verbal, Non-verbal</a:t>
            </a:r>
          </a:p>
          <a:p>
            <a:pPr indent="-174625" eaLnBrk="1" hangingPunct="1">
              <a:buClr>
                <a:srgbClr val="0070C0"/>
              </a:buClr>
              <a:buSzPct val="100000"/>
              <a:buFont typeface="Wingdings" pitchFamily="2" charset="2"/>
              <a:buChar char="Ø"/>
            </a:pPr>
            <a:r>
              <a:rPr lang="en-US" altLang="en-US" sz="2400" dirty="0">
                <a:latin typeface="+mn-lt"/>
              </a:rPr>
              <a:t>Stance, body positioning</a:t>
            </a:r>
          </a:p>
          <a:p>
            <a:pPr marL="338138" lvl="1" eaLnBrk="1" hangingPunct="1">
              <a:buSzPct val="100000"/>
              <a:buFont typeface="Wingdings" pitchFamily="2" charset="2"/>
              <a:buChar char="Ø"/>
            </a:pPr>
            <a:r>
              <a:rPr lang="en-US" altLang="en-US" sz="2000" dirty="0">
                <a:latin typeface="+mn-lt"/>
              </a:rPr>
              <a:t> </a:t>
            </a:r>
            <a:r>
              <a:rPr lang="en-US" altLang="en-US" sz="2200" dirty="0">
                <a:latin typeface="+mn-lt"/>
              </a:rPr>
              <a:t>What are you prepared to do? </a:t>
            </a:r>
          </a:p>
          <a:p>
            <a:pPr marL="338138" lvl="1" eaLnBrk="1" hangingPunct="1">
              <a:buSzPct val="100000"/>
              <a:buFont typeface="Wingdings" pitchFamily="2" charset="2"/>
              <a:buChar char="Ø"/>
            </a:pPr>
            <a:r>
              <a:rPr lang="en-US" altLang="en-US" sz="2200" dirty="0">
                <a:latin typeface="+mn-lt"/>
              </a:rPr>
              <a:t> How are you positioned to respond?</a:t>
            </a:r>
          </a:p>
          <a:p>
            <a:pPr eaLnBrk="1" hangingPunct="1">
              <a:buClr>
                <a:schemeClr val="accent1"/>
              </a:buClr>
              <a:buSzPct val="100000"/>
              <a:buFont typeface="Wingdings" pitchFamily="2" charset="2"/>
              <a:buChar char="Ø"/>
            </a:pPr>
            <a:r>
              <a:rPr lang="en-US" altLang="en-US" sz="2400" dirty="0">
                <a:latin typeface="+mn-lt"/>
              </a:rPr>
              <a:t> Verbalize</a:t>
            </a:r>
          </a:p>
          <a:p>
            <a:pPr marL="338138" lvl="1" eaLnBrk="1" hangingPunct="1">
              <a:buSzPct val="100000"/>
              <a:buFont typeface="Wingdings" pitchFamily="2" charset="2"/>
              <a:buChar char="Ø"/>
            </a:pPr>
            <a:r>
              <a:rPr lang="en-US" altLang="en-US" sz="2200" dirty="0">
                <a:latin typeface="+mn-lt"/>
              </a:rPr>
              <a:t>Your voice is a weapon, too</a:t>
            </a:r>
          </a:p>
          <a:p>
            <a:pPr marL="631825" lvl="2" eaLnBrk="1" hangingPunct="1">
              <a:buClr>
                <a:schemeClr val="accent1"/>
              </a:buClr>
              <a:buSzPct val="100000"/>
              <a:buFont typeface="Wingdings" pitchFamily="2" charset="2"/>
              <a:buChar char="Ø"/>
            </a:pPr>
            <a:r>
              <a:rPr lang="en-US" altLang="en-US" sz="2200" dirty="0">
                <a:latin typeface="+mn-lt"/>
              </a:rPr>
              <a:t> “Stop!”  “Back Up!” “Hey, what are you doing?”  “No!!”</a:t>
            </a:r>
          </a:p>
          <a:p>
            <a:pPr marL="631825" lvl="2" eaLnBrk="1" hangingPunct="1">
              <a:buClr>
                <a:schemeClr val="accent1"/>
              </a:buClr>
              <a:buSzPct val="100000"/>
              <a:buFont typeface="Wingdings" pitchFamily="2" charset="2"/>
              <a:buChar char="Ø"/>
            </a:pPr>
            <a:r>
              <a:rPr lang="en-US" altLang="en-US" sz="2200" dirty="0">
                <a:latin typeface="+mn-lt"/>
              </a:rPr>
              <a:t> Call for Help: “No! Help Police!! Help Police!!”</a:t>
            </a:r>
          </a:p>
          <a:p>
            <a:pPr eaLnBrk="1" hangingPunct="1">
              <a:buClr>
                <a:schemeClr val="accent1"/>
              </a:buClr>
              <a:buSzPct val="100000"/>
              <a:buFont typeface="Wingdings" pitchFamily="2" charset="2"/>
              <a:buChar char="Ø"/>
            </a:pPr>
            <a:r>
              <a:rPr lang="en-US" altLang="en-US" sz="2400" dirty="0">
                <a:latin typeface="+mn-lt"/>
              </a:rPr>
              <a:t> Distractions</a:t>
            </a:r>
          </a:p>
          <a:p>
            <a:pPr marL="338138" lvl="1" eaLnBrk="1" hangingPunct="1">
              <a:buSzPct val="100000"/>
              <a:buFont typeface="Wingdings" pitchFamily="2" charset="2"/>
              <a:buChar char="Ø"/>
            </a:pPr>
            <a:r>
              <a:rPr lang="en-US" altLang="en-US" sz="2200" dirty="0">
                <a:latin typeface="+mn-lt"/>
              </a:rPr>
              <a:t>Hands to Face and Yell</a:t>
            </a:r>
          </a:p>
          <a:p>
            <a:pPr marL="338138" lvl="1" eaLnBrk="1" hangingPunct="1">
              <a:buSzPct val="100000"/>
              <a:buFont typeface="Wingdings" pitchFamily="2" charset="2"/>
              <a:buChar char="Ø"/>
            </a:pPr>
            <a:r>
              <a:rPr lang="en-US" altLang="en-US" sz="2200" dirty="0">
                <a:latin typeface="+mn-lt"/>
              </a:rPr>
              <a:t>Hand full of change</a:t>
            </a:r>
          </a:p>
          <a:p>
            <a:pPr eaLnBrk="1" hangingPunct="1">
              <a:buClr>
                <a:schemeClr val="accent1"/>
              </a:buClr>
              <a:buSzPct val="100000"/>
              <a:buFont typeface="Wingdings" pitchFamily="2" charset="2"/>
              <a:buChar char="Ø"/>
            </a:pPr>
            <a:r>
              <a:rPr lang="en-US" altLang="en-US" sz="2400" dirty="0">
                <a:latin typeface="+mn-lt"/>
              </a:rPr>
              <a:t> Leave!  Get Out, Get Away</a:t>
            </a:r>
          </a:p>
        </p:txBody>
      </p:sp>
      <p:sp>
        <p:nvSpPr>
          <p:cNvPr id="12" name="Rectangle 3">
            <a:extLst>
              <a:ext uri="{FF2B5EF4-FFF2-40B4-BE49-F238E27FC236}">
                <a16:creationId xmlns:a16="http://schemas.microsoft.com/office/drawing/2014/main" id="{32D536B8-EE68-4091-A4BF-019C430A7D51}"/>
              </a:ext>
            </a:extLst>
          </p:cNvPr>
          <p:cNvSpPr>
            <a:spLocks noChangeArrowheads="1"/>
          </p:cNvSpPr>
          <p:nvPr/>
        </p:nvSpPr>
        <p:spPr bwMode="auto">
          <a:xfrm>
            <a:off x="3058687" y="703808"/>
            <a:ext cx="3052887"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2800" b="1" dirty="0">
                <a:latin typeface="+mn-lt"/>
              </a:rPr>
              <a:t>Dude’s in Your Face</a:t>
            </a:r>
            <a:endParaRPr lang="en-US" altLang="en-US" sz="2800" dirty="0">
              <a:latin typeface="+mn-lt"/>
              <a:cs typeface="Times New Roman" pitchFamily="18" charset="0"/>
            </a:endParaRPr>
          </a:p>
        </p:txBody>
      </p:sp>
    </p:spTree>
    <p:extLst>
      <p:ext uri="{BB962C8B-B14F-4D97-AF65-F5344CB8AC3E}">
        <p14:creationId xmlns:p14="http://schemas.microsoft.com/office/powerpoint/2010/main" val="21530061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855313" y="310088"/>
            <a:ext cx="143019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Action</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10" name="Content Placeholder 2">
            <a:extLst>
              <a:ext uri="{FF2B5EF4-FFF2-40B4-BE49-F238E27FC236}">
                <a16:creationId xmlns:a16="http://schemas.microsoft.com/office/drawing/2014/main" id="{9D1ADEC7-95D5-4695-BCED-2F1F19A39CBE}"/>
              </a:ext>
            </a:extLst>
          </p:cNvPr>
          <p:cNvSpPr txBox="1">
            <a:spLocks/>
          </p:cNvSpPr>
          <p:nvPr/>
        </p:nvSpPr>
        <p:spPr>
          <a:xfrm>
            <a:off x="820031" y="1618953"/>
            <a:ext cx="6574682" cy="329760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2575" indent="-282575">
              <a:lnSpc>
                <a:spcPct val="100000"/>
              </a:lnSpc>
              <a:spcBef>
                <a:spcPts val="0"/>
              </a:spcBef>
              <a:spcAft>
                <a:spcPts val="600"/>
              </a:spcAft>
              <a:buClr>
                <a:schemeClr val="accent1"/>
              </a:buClr>
              <a:buFont typeface="Wingdings" panose="05000000000000000000" pitchFamily="2" charset="2"/>
              <a:buChar char="Ø"/>
            </a:pPr>
            <a:r>
              <a:rPr lang="en-US" altLang="en-US" sz="2400" dirty="0">
                <a:solidFill>
                  <a:srgbClr val="000000"/>
                </a:solidFill>
              </a:rPr>
              <a:t>Mindset</a:t>
            </a:r>
          </a:p>
          <a:p>
            <a:pPr marL="282575" indent="-282575">
              <a:lnSpc>
                <a:spcPct val="100000"/>
              </a:lnSpc>
              <a:spcBef>
                <a:spcPts val="0"/>
              </a:spcBef>
              <a:spcAft>
                <a:spcPts val="600"/>
              </a:spcAft>
              <a:buClr>
                <a:schemeClr val="accent1"/>
              </a:buClr>
              <a:buFont typeface="Wingdings" panose="05000000000000000000" pitchFamily="2" charset="2"/>
              <a:buChar char="Ø"/>
            </a:pPr>
            <a:r>
              <a:rPr lang="en-US" altLang="en-US" sz="2400" dirty="0">
                <a:cs typeface="Arial" panose="020B0604020202020204" pitchFamily="34" charset="0"/>
              </a:rPr>
              <a:t>Be Prepared: </a:t>
            </a:r>
            <a:r>
              <a:rPr lang="en-US" altLang="en-US" sz="2400" dirty="0">
                <a:solidFill>
                  <a:srgbClr val="000000"/>
                </a:solidFill>
              </a:rPr>
              <a:t>Know what to do and when to do it</a:t>
            </a:r>
          </a:p>
          <a:p>
            <a:pPr marL="625475" lvl="1" indent="-282575">
              <a:lnSpc>
                <a:spcPct val="100000"/>
              </a:lnSpc>
              <a:spcBef>
                <a:spcPts val="0"/>
              </a:spcBef>
              <a:spcAft>
                <a:spcPts val="600"/>
              </a:spcAft>
              <a:buClr>
                <a:schemeClr val="accent1"/>
              </a:buClr>
              <a:buFont typeface="Wingdings" panose="05000000000000000000" pitchFamily="2" charset="2"/>
              <a:buChar char="Ø"/>
            </a:pPr>
            <a:r>
              <a:rPr lang="en-US" sz="2200" dirty="0">
                <a:ea typeface="MS PGothic" pitchFamily="34" charset="-128"/>
                <a:cs typeface="Arial" panose="020B0604020202020204" pitchFamily="34" charset="0"/>
              </a:rPr>
              <a:t>Under a high-stress situation you will fall back on the way you have prepared, good or bad!</a:t>
            </a:r>
          </a:p>
          <a:p>
            <a:pPr marL="282575" indent="-282575">
              <a:lnSpc>
                <a:spcPct val="100000"/>
              </a:lnSpc>
              <a:spcBef>
                <a:spcPts val="0"/>
              </a:spcBef>
              <a:spcAft>
                <a:spcPts val="600"/>
              </a:spcAft>
              <a:buClr>
                <a:schemeClr val="accent1"/>
              </a:buClr>
              <a:buFont typeface="Wingdings" panose="05000000000000000000" pitchFamily="2" charset="2"/>
              <a:buChar char="Ø"/>
            </a:pPr>
            <a:r>
              <a:rPr lang="en-US" altLang="en-US" sz="2400" dirty="0">
                <a:solidFill>
                  <a:srgbClr val="000000"/>
                </a:solidFill>
              </a:rPr>
              <a:t>Know that you are allowed to do to defend yourself or another</a:t>
            </a:r>
          </a:p>
          <a:p>
            <a:pPr>
              <a:lnSpc>
                <a:spcPct val="100000"/>
              </a:lnSpc>
              <a:spcBef>
                <a:spcPts val="0"/>
              </a:spcBef>
              <a:spcAft>
                <a:spcPts val="600"/>
              </a:spcAft>
              <a:buClr>
                <a:schemeClr val="accent1"/>
              </a:buClr>
              <a:buFont typeface="Wingdings" panose="05000000000000000000" pitchFamily="2" charset="2"/>
              <a:buChar char="Ø"/>
            </a:pPr>
            <a:r>
              <a:rPr lang="en-US" sz="2400" dirty="0">
                <a:ea typeface="MS PGothic" pitchFamily="34" charset="-128"/>
                <a:cs typeface="Arial" panose="020B0604020202020204" pitchFamily="34" charset="0"/>
              </a:rPr>
              <a:t> If attacked, take the fight to </a:t>
            </a:r>
            <a:r>
              <a:rPr lang="en-US" sz="2400" i="1" dirty="0">
                <a:ea typeface="MS PGothic" pitchFamily="34" charset="-128"/>
                <a:cs typeface="Arial" panose="020B0604020202020204" pitchFamily="34" charset="0"/>
              </a:rPr>
              <a:t>THEM</a:t>
            </a:r>
            <a:r>
              <a:rPr lang="en-US" sz="2400" dirty="0">
                <a:ea typeface="MS PGothic" pitchFamily="34" charset="-128"/>
                <a:cs typeface="Arial" panose="020B0604020202020204" pitchFamily="34" charset="0"/>
              </a:rPr>
              <a:t>!</a:t>
            </a:r>
            <a:endParaRPr lang="en-US" altLang="en-US" sz="2400" dirty="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1B19B317-54E7-4549-9E5A-9544E0D08B7B}"/>
              </a:ext>
            </a:extLst>
          </p:cNvPr>
          <p:cNvPicPr>
            <a:picLocks noChangeAspect="1"/>
          </p:cNvPicPr>
          <p:nvPr/>
        </p:nvPicPr>
        <p:blipFill rotWithShape="1">
          <a:blip r:embed="rId4"/>
          <a:srcRect l="7531" r="6915"/>
          <a:stretch/>
        </p:blipFill>
        <p:spPr>
          <a:xfrm>
            <a:off x="5570731" y="3726765"/>
            <a:ext cx="3543108" cy="2329478"/>
          </a:xfrm>
          <a:prstGeom prst="rect">
            <a:avLst/>
          </a:prstGeom>
        </p:spPr>
      </p:pic>
      <p:sp>
        <p:nvSpPr>
          <p:cNvPr id="9" name="Rectangle 4"/>
          <p:cNvSpPr>
            <a:spLocks noChangeArrowheads="1"/>
          </p:cNvSpPr>
          <p:nvPr/>
        </p:nvSpPr>
        <p:spPr bwMode="auto">
          <a:xfrm>
            <a:off x="747713" y="914857"/>
            <a:ext cx="7661275" cy="800219"/>
          </a:xfrm>
          <a:prstGeom prst="rect">
            <a:avLst/>
          </a:prstGeom>
          <a:noFill/>
          <a:ln w="9525">
            <a:noFill/>
            <a:miter lim="800000"/>
            <a:headEnd/>
            <a:tailEnd/>
          </a:ln>
          <a:effectLst/>
        </p:spPr>
        <p:txBody>
          <a:bodyPr anchor="ctr">
            <a:spAutoFit/>
          </a:bodyPr>
          <a:lstStyle/>
          <a:p>
            <a:pPr algn="ctr" eaLnBrk="0" hangingPunct="0">
              <a:lnSpc>
                <a:spcPct val="100000"/>
              </a:lnSpc>
              <a:spcBef>
                <a:spcPct val="0"/>
              </a:spcBef>
              <a:buClrTx/>
              <a:buSzTx/>
              <a:defRPr/>
            </a:pPr>
            <a:r>
              <a:rPr lang="en-US" sz="2800" i="1" dirty="0">
                <a:solidFill>
                  <a:schemeClr val="hlink"/>
                </a:solidFill>
                <a:effectLst>
                  <a:outerShdw blurRad="38100" dist="38100" dir="2700000" algn="tl">
                    <a:srgbClr val="000000"/>
                  </a:outerShdw>
                </a:effectLst>
              </a:rPr>
              <a:t>Physical Violence is always the last resort</a:t>
            </a:r>
            <a:r>
              <a:rPr lang="en-US" sz="2800" i="1" dirty="0"/>
              <a:t>  </a:t>
            </a:r>
          </a:p>
          <a:p>
            <a:pPr algn="ctr" eaLnBrk="0" hangingPunct="0">
              <a:lnSpc>
                <a:spcPct val="100000"/>
              </a:lnSpc>
              <a:spcBef>
                <a:spcPct val="0"/>
              </a:spcBef>
              <a:buClrTx/>
              <a:buSzTx/>
              <a:defRPr/>
            </a:pPr>
            <a:endParaRPr lang="en-US" i="1" dirty="0"/>
          </a:p>
        </p:txBody>
      </p:sp>
    </p:spTree>
    <p:extLst>
      <p:ext uri="{BB962C8B-B14F-4D97-AF65-F5344CB8AC3E}">
        <p14:creationId xmlns:p14="http://schemas.microsoft.com/office/powerpoint/2010/main" val="8593571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868565" y="310088"/>
            <a:ext cx="1430199" cy="5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Action</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10" name="Content Placeholder 2">
            <a:extLst>
              <a:ext uri="{FF2B5EF4-FFF2-40B4-BE49-F238E27FC236}">
                <a16:creationId xmlns:a16="http://schemas.microsoft.com/office/drawing/2014/main" id="{9D1ADEC7-95D5-4695-BCED-2F1F19A39CBE}"/>
              </a:ext>
            </a:extLst>
          </p:cNvPr>
          <p:cNvSpPr txBox="1">
            <a:spLocks/>
          </p:cNvSpPr>
          <p:nvPr/>
        </p:nvSpPr>
        <p:spPr>
          <a:xfrm>
            <a:off x="780273" y="1498350"/>
            <a:ext cx="6322892" cy="437530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Clr>
                <a:schemeClr val="accent1"/>
              </a:buClr>
              <a:buFont typeface="Wingdings" panose="05000000000000000000" pitchFamily="2" charset="2"/>
              <a:buChar char="Ø"/>
            </a:pPr>
            <a:r>
              <a:rPr lang="en-US" altLang="en-US" sz="2200" dirty="0">
                <a:cs typeface="Arial" panose="020B0604020202020204" pitchFamily="34" charset="0"/>
              </a:rPr>
              <a:t> If it’s about getting your stuff, </a:t>
            </a:r>
            <a:r>
              <a:rPr lang="en-US" altLang="en-US" sz="2200" i="1" dirty="0">
                <a:cs typeface="Arial" panose="020B0604020202020204" pitchFamily="34" charset="0"/>
              </a:rPr>
              <a:t>c</a:t>
            </a:r>
            <a:r>
              <a:rPr lang="en-US" altLang="en-US" sz="2200" dirty="0">
                <a:cs typeface="Arial" panose="020B0604020202020204" pitchFamily="34" charset="0"/>
              </a:rPr>
              <a:t>ooperate;</a:t>
            </a:r>
          </a:p>
          <a:p>
            <a:pPr marL="0" indent="0">
              <a:lnSpc>
                <a:spcPct val="100000"/>
              </a:lnSpc>
              <a:spcBef>
                <a:spcPts val="0"/>
              </a:spcBef>
              <a:spcAft>
                <a:spcPts val="600"/>
              </a:spcAft>
              <a:buClr>
                <a:schemeClr val="accent1"/>
              </a:buClr>
              <a:buNone/>
            </a:pPr>
            <a:r>
              <a:rPr lang="en-US" altLang="en-US" sz="2200" dirty="0">
                <a:cs typeface="Arial" panose="020B0604020202020204" pitchFamily="34" charset="0"/>
              </a:rPr>
              <a:t>    you are more important than your stuff</a:t>
            </a:r>
          </a:p>
          <a:p>
            <a:pPr>
              <a:lnSpc>
                <a:spcPct val="100000"/>
              </a:lnSpc>
              <a:spcBef>
                <a:spcPts val="0"/>
              </a:spcBef>
              <a:spcAft>
                <a:spcPts val="600"/>
              </a:spcAft>
              <a:buClr>
                <a:schemeClr val="accent1"/>
              </a:buClr>
              <a:buFont typeface="Wingdings" panose="05000000000000000000" pitchFamily="2" charset="2"/>
              <a:buChar char="Ø"/>
            </a:pPr>
            <a:r>
              <a:rPr lang="en-US" altLang="en-US" sz="2200" dirty="0">
                <a:cs typeface="Arial" panose="020B0604020202020204" pitchFamily="34" charset="0"/>
              </a:rPr>
              <a:t> If attacked, </a:t>
            </a:r>
            <a:r>
              <a:rPr lang="en-US" altLang="en-US" sz="2200" i="1" dirty="0">
                <a:cs typeface="Arial" panose="020B0604020202020204" pitchFamily="34" charset="0"/>
              </a:rPr>
              <a:t>FIGHT FOR YOUR LIFE</a:t>
            </a:r>
          </a:p>
          <a:p>
            <a:pPr lvl="1">
              <a:lnSpc>
                <a:spcPct val="100000"/>
              </a:lnSpc>
              <a:spcBef>
                <a:spcPts val="0"/>
              </a:spcBef>
              <a:spcAft>
                <a:spcPts val="600"/>
              </a:spcAft>
              <a:buClr>
                <a:schemeClr val="accent1"/>
              </a:buClr>
              <a:buFont typeface="Wingdings" panose="05000000000000000000" pitchFamily="2" charset="2"/>
              <a:buChar char="Ø"/>
            </a:pPr>
            <a:r>
              <a:rPr lang="en-US" altLang="en-US" sz="2000" dirty="0">
                <a:ea typeface="ＭＳ Ｐゴシック" panose="020B0600070205080204" pitchFamily="34" charset="-128"/>
                <a:cs typeface="Arial" panose="020B0604020202020204" pitchFamily="34" charset="0"/>
              </a:rPr>
              <a:t> Know &amp; accept that you may be injured</a:t>
            </a:r>
          </a:p>
          <a:p>
            <a:pPr lvl="1">
              <a:lnSpc>
                <a:spcPct val="100000"/>
              </a:lnSpc>
              <a:spcBef>
                <a:spcPts val="0"/>
              </a:spcBef>
              <a:spcAft>
                <a:spcPts val="600"/>
              </a:spcAft>
              <a:buClr>
                <a:schemeClr val="accent1"/>
              </a:buClr>
              <a:buFont typeface="Wingdings" panose="05000000000000000000" pitchFamily="2" charset="2"/>
              <a:buChar char="Ø"/>
            </a:pPr>
            <a:r>
              <a:rPr lang="en-US" altLang="en-US" sz="2000" dirty="0">
                <a:ea typeface="ＭＳ Ｐゴシック" panose="020B0600070205080204" pitchFamily="34" charset="-128"/>
                <a:cs typeface="Arial" panose="020B0604020202020204" pitchFamily="34" charset="0"/>
              </a:rPr>
              <a:t> Fight immediately, violently, quick, hard</a:t>
            </a:r>
          </a:p>
          <a:p>
            <a:pPr lvl="1">
              <a:lnSpc>
                <a:spcPct val="100000"/>
              </a:lnSpc>
              <a:spcBef>
                <a:spcPts val="0"/>
              </a:spcBef>
              <a:spcAft>
                <a:spcPts val="600"/>
              </a:spcAft>
              <a:buClr>
                <a:schemeClr val="accent1"/>
              </a:buClr>
              <a:buFont typeface="Wingdings" panose="05000000000000000000" pitchFamily="2" charset="2"/>
              <a:buChar char="Ø"/>
            </a:pPr>
            <a:r>
              <a:rPr lang="en-US" altLang="en-US" sz="2000" dirty="0">
                <a:ea typeface="ＭＳ Ｐゴシック" panose="020B0600070205080204" pitchFamily="34" charset="-128"/>
                <a:cs typeface="Arial" panose="020B0604020202020204" pitchFamily="34" charset="0"/>
              </a:rPr>
              <a:t> Fight to Win</a:t>
            </a:r>
          </a:p>
          <a:p>
            <a:pPr>
              <a:lnSpc>
                <a:spcPct val="100000"/>
              </a:lnSpc>
              <a:spcBef>
                <a:spcPts val="0"/>
              </a:spcBef>
              <a:spcAft>
                <a:spcPts val="600"/>
              </a:spcAft>
              <a:buClr>
                <a:schemeClr val="accent1"/>
              </a:buClr>
              <a:buFont typeface="Wingdings" panose="05000000000000000000" pitchFamily="2" charset="2"/>
              <a:buChar char="Ø"/>
            </a:pPr>
            <a:r>
              <a:rPr lang="en-US" altLang="en-US" sz="2000" dirty="0">
                <a:ea typeface="ＭＳ Ｐゴシック" panose="020B0600070205080204" pitchFamily="34" charset="-128"/>
                <a:cs typeface="Arial" panose="020B0604020202020204" pitchFamily="34" charset="0"/>
              </a:rPr>
              <a:t> First 15 seconds</a:t>
            </a:r>
          </a:p>
          <a:p>
            <a:pPr>
              <a:lnSpc>
                <a:spcPct val="100000"/>
              </a:lnSpc>
              <a:spcBef>
                <a:spcPts val="0"/>
              </a:spcBef>
              <a:spcAft>
                <a:spcPts val="600"/>
              </a:spcAft>
              <a:buClr>
                <a:schemeClr val="accent1"/>
              </a:buClr>
              <a:buFont typeface="Wingdings" panose="05000000000000000000" pitchFamily="2" charset="2"/>
              <a:buChar char="Ø"/>
            </a:pPr>
            <a:r>
              <a:rPr lang="en-US" altLang="en-US" sz="2000" dirty="0">
                <a:ea typeface="ＭＳ Ｐゴシック" panose="020B0600070205080204" pitchFamily="34" charset="-128"/>
                <a:cs typeface="Arial" panose="020B0604020202020204" pitchFamily="34" charset="0"/>
              </a:rPr>
              <a:t> Know your targets</a:t>
            </a:r>
          </a:p>
          <a:p>
            <a:pPr lvl="1">
              <a:lnSpc>
                <a:spcPct val="100000"/>
              </a:lnSpc>
              <a:spcBef>
                <a:spcPts val="0"/>
              </a:spcBef>
              <a:spcAft>
                <a:spcPts val="600"/>
              </a:spcAft>
              <a:buClr>
                <a:schemeClr val="accent1"/>
              </a:buClr>
              <a:buFont typeface="Wingdings" panose="05000000000000000000" pitchFamily="2" charset="2"/>
              <a:buChar char="Ø"/>
            </a:pPr>
            <a:r>
              <a:rPr lang="en-US" altLang="en-US" sz="1700" dirty="0">
                <a:ea typeface="ＭＳ Ｐゴシック" panose="020B0600070205080204" pitchFamily="34" charset="-128"/>
                <a:cs typeface="Arial" panose="020B0604020202020204" pitchFamily="34" charset="0"/>
              </a:rPr>
              <a:t> </a:t>
            </a:r>
            <a:r>
              <a:rPr lang="en-US" altLang="en-US" sz="2000" dirty="0">
                <a:ea typeface="ＭＳ Ｐゴシック" panose="020B0600070205080204" pitchFamily="34" charset="-128"/>
                <a:cs typeface="Arial" panose="020B0604020202020204" pitchFamily="34" charset="0"/>
              </a:rPr>
              <a:t>Eyes, throat, groin</a:t>
            </a:r>
          </a:p>
          <a:p>
            <a:pPr>
              <a:lnSpc>
                <a:spcPct val="100000"/>
              </a:lnSpc>
              <a:spcBef>
                <a:spcPts val="0"/>
              </a:spcBef>
              <a:spcAft>
                <a:spcPts val="600"/>
              </a:spcAft>
              <a:buClr>
                <a:schemeClr val="accent1"/>
              </a:buClr>
              <a:buFont typeface="Wingdings" panose="05000000000000000000" pitchFamily="2" charset="2"/>
              <a:buChar char="Ø"/>
            </a:pPr>
            <a:r>
              <a:rPr lang="en-US" altLang="en-US" sz="2300" dirty="0">
                <a:ea typeface="ＭＳ Ｐゴシック" panose="020B0600070205080204" pitchFamily="34" charset="-128"/>
                <a:cs typeface="Arial" panose="020B0604020202020204" pitchFamily="34" charset="0"/>
              </a:rPr>
              <a:t> Do not allow to be taken to a secondary location</a:t>
            </a:r>
          </a:p>
          <a:p>
            <a:pPr>
              <a:lnSpc>
                <a:spcPct val="100000"/>
              </a:lnSpc>
              <a:spcBef>
                <a:spcPts val="0"/>
              </a:spcBef>
              <a:spcAft>
                <a:spcPts val="600"/>
              </a:spcAft>
              <a:buClr>
                <a:schemeClr val="accent1"/>
              </a:buClr>
              <a:buFont typeface="Wingdings" panose="05000000000000000000" pitchFamily="2" charset="2"/>
              <a:buChar char="Ø"/>
            </a:pPr>
            <a:endParaRPr lang="en-US" altLang="en-US" sz="2200" dirty="0">
              <a:ea typeface="ＭＳ Ｐゴシック" panose="020B0600070205080204" pitchFamily="34" charset="-128"/>
              <a:cs typeface="Arial" panose="020B0604020202020204" pitchFamily="34" charset="0"/>
            </a:endParaRPr>
          </a:p>
        </p:txBody>
      </p:sp>
      <p:pic>
        <p:nvPicPr>
          <p:cNvPr id="11" name="Picture 2">
            <a:extLst>
              <a:ext uri="{FF2B5EF4-FFF2-40B4-BE49-F238E27FC236}">
                <a16:creationId xmlns:a16="http://schemas.microsoft.com/office/drawing/2014/main" id="{C03C6923-6583-433C-AEAF-B22B9D311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487" y="1964591"/>
            <a:ext cx="3470847" cy="291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2776456" y="310088"/>
            <a:ext cx="359316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Use of Force Laws</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6" name="Content Placeholder 2"/>
          <p:cNvSpPr txBox="1">
            <a:spLocks/>
          </p:cNvSpPr>
          <p:nvPr/>
        </p:nvSpPr>
        <p:spPr>
          <a:xfrm>
            <a:off x="830671" y="1783085"/>
            <a:ext cx="7886700" cy="278891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800" dirty="0">
                <a:ea typeface="ＭＳ Ｐゴシック" panose="020B0600070205080204" pitchFamily="34" charset="-128"/>
              </a:rPr>
              <a:t>Force is lawful when: </a:t>
            </a:r>
          </a:p>
          <a:p>
            <a:pPr marL="0" indent="0">
              <a:buNone/>
            </a:pPr>
            <a:r>
              <a:rPr lang="en-US" altLang="en-US" sz="2400" dirty="0">
                <a:ea typeface="ＭＳ Ｐゴシック" panose="020B0600070205080204" pitchFamily="34" charset="-128"/>
              </a:rPr>
              <a:t>used by a party about to be injured, or by another lawfully aiding him or her, in preventing or attempting to prevent an offense against his or her person, or a malicious trespass, or other malicious interference with real or personal property lawfully in his or her possession, in case the force is not more than is necessary.  </a:t>
            </a:r>
            <a:r>
              <a:rPr lang="en-US" altLang="en-US" sz="2000" dirty="0">
                <a:ea typeface="ＭＳ Ｐゴシック" panose="020B0600070205080204" pitchFamily="34" charset="-128"/>
              </a:rPr>
              <a:t>[RCW 9A.16.020]</a:t>
            </a:r>
            <a:endParaRPr lang="en-US" altLang="en-US" sz="2400" dirty="0">
              <a:ea typeface="ＭＳ Ｐゴシック" panose="020B0600070205080204" pitchFamily="34" charset="-128"/>
            </a:endParaRPr>
          </a:p>
        </p:txBody>
      </p:sp>
      <p:sp>
        <p:nvSpPr>
          <p:cNvPr id="2" name="Rectangle 1"/>
          <p:cNvSpPr/>
          <p:nvPr/>
        </p:nvSpPr>
        <p:spPr>
          <a:xfrm>
            <a:off x="2343061" y="4881752"/>
            <a:ext cx="4471545" cy="523220"/>
          </a:xfrm>
          <a:prstGeom prst="rect">
            <a:avLst/>
          </a:prstGeom>
        </p:spPr>
        <p:txBody>
          <a:bodyPr wrap="none">
            <a:spAutoFit/>
          </a:bodyPr>
          <a:lstStyle/>
          <a:p>
            <a:r>
              <a:rPr lang="en-US" sz="2800" i="1" dirty="0"/>
              <a:t>What are you allowed to do? </a:t>
            </a:r>
          </a:p>
        </p:txBody>
      </p:sp>
    </p:spTree>
    <p:extLst>
      <p:ext uri="{BB962C8B-B14F-4D97-AF65-F5344CB8AC3E}">
        <p14:creationId xmlns:p14="http://schemas.microsoft.com/office/powerpoint/2010/main" val="14180852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2776456" y="310088"/>
            <a:ext cx="359316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Use of Force Laws</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Content Placeholder 2"/>
          <p:cNvSpPr txBox="1">
            <a:spLocks/>
          </p:cNvSpPr>
          <p:nvPr/>
        </p:nvSpPr>
        <p:spPr>
          <a:xfrm>
            <a:off x="809407" y="1368427"/>
            <a:ext cx="8090049" cy="291649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defRPr/>
            </a:pPr>
            <a:r>
              <a:rPr lang="en-US" sz="2400" dirty="0">
                <a:ea typeface="MS PGothic" pitchFamily="34" charset="-128"/>
              </a:rPr>
              <a:t> The courts look at “reasonable” and “necessary.”</a:t>
            </a:r>
          </a:p>
          <a:p>
            <a:pPr lvl="1">
              <a:buClr>
                <a:srgbClr val="0070C0"/>
              </a:buClr>
              <a:buFont typeface="Wingdings" panose="05000000000000000000" pitchFamily="2" charset="2"/>
              <a:buChar char="Ø"/>
              <a:defRPr/>
            </a:pPr>
            <a:r>
              <a:rPr lang="en-US" sz="2200" dirty="0">
                <a:ea typeface="MS PGothic" pitchFamily="34" charset="-128"/>
              </a:rPr>
              <a:t> Was the amount of force reasonable?</a:t>
            </a:r>
          </a:p>
          <a:p>
            <a:pPr lvl="1">
              <a:buClr>
                <a:srgbClr val="0070C0"/>
              </a:buClr>
              <a:buFont typeface="Wingdings" panose="05000000000000000000" pitchFamily="2" charset="2"/>
              <a:buChar char="Ø"/>
              <a:defRPr/>
            </a:pPr>
            <a:r>
              <a:rPr lang="en-US" sz="2200" dirty="0">
                <a:ea typeface="MS PGothic" pitchFamily="34" charset="-128"/>
              </a:rPr>
              <a:t> Was the force necessary to effect the lawful purpose intended?</a:t>
            </a:r>
          </a:p>
          <a:p>
            <a:pPr marL="0" indent="0">
              <a:buNone/>
              <a:defRPr/>
            </a:pPr>
            <a:endParaRPr lang="en-US" sz="2400" dirty="0">
              <a:ea typeface="MS PGothic" pitchFamily="34" charset="-128"/>
            </a:endParaRPr>
          </a:p>
          <a:p>
            <a:pPr>
              <a:buClr>
                <a:srgbClr val="0070C0"/>
              </a:buClr>
              <a:buFont typeface="Wingdings" panose="05000000000000000000" pitchFamily="2" charset="2"/>
              <a:buChar char="Ø"/>
              <a:defRPr/>
            </a:pPr>
            <a:r>
              <a:rPr lang="en-US" sz="2400" dirty="0">
                <a:ea typeface="MS PGothic" pitchFamily="34" charset="-128"/>
              </a:rPr>
              <a:t> Case by case basis</a:t>
            </a:r>
          </a:p>
          <a:p>
            <a:pPr lvl="1">
              <a:buClr>
                <a:srgbClr val="0070C0"/>
              </a:buClr>
              <a:buFont typeface="Wingdings" panose="05000000000000000000" pitchFamily="2" charset="2"/>
              <a:buChar char="Ø"/>
              <a:defRPr/>
            </a:pPr>
            <a:r>
              <a:rPr lang="en-US" sz="2200" dirty="0">
                <a:ea typeface="MS PGothic" pitchFamily="34" charset="-128"/>
              </a:rPr>
              <a:t> Can you kill someone who has just slapped you?</a:t>
            </a:r>
          </a:p>
          <a:p>
            <a:pPr lvl="1">
              <a:buClr>
                <a:srgbClr val="0070C0"/>
              </a:buClr>
              <a:buFont typeface="Wingdings" panose="05000000000000000000" pitchFamily="2" charset="2"/>
              <a:buChar char="Ø"/>
              <a:defRPr/>
            </a:pPr>
            <a:r>
              <a:rPr lang="en-US" sz="2200" dirty="0">
                <a:ea typeface="MS PGothic" pitchFamily="34" charset="-128"/>
              </a:rPr>
              <a:t> Can you shoot someone breaking into your house?</a:t>
            </a:r>
          </a:p>
          <a:p>
            <a:pPr marL="0" indent="0">
              <a:buNone/>
              <a:defRPr/>
            </a:pPr>
            <a:endParaRPr lang="en-US" sz="2400" dirty="0">
              <a:ea typeface="MS PGothic" pitchFamily="34" charset="-128"/>
            </a:endParaRPr>
          </a:p>
        </p:txBody>
      </p:sp>
      <p:pic>
        <p:nvPicPr>
          <p:cNvPr id="3" name="Picture 2"/>
          <p:cNvPicPr>
            <a:picLocks noChangeAspect="1"/>
          </p:cNvPicPr>
          <p:nvPr/>
        </p:nvPicPr>
        <p:blipFill rotWithShape="1">
          <a:blip r:embed="rId4"/>
          <a:srcRect l="6883" r="21174"/>
          <a:stretch/>
        </p:blipFill>
        <p:spPr>
          <a:xfrm>
            <a:off x="3179139" y="4038559"/>
            <a:ext cx="2636870" cy="2443534"/>
          </a:xfrm>
          <a:prstGeom prst="rect">
            <a:avLst/>
          </a:prstGeom>
        </p:spPr>
      </p:pic>
    </p:spTree>
    <p:extLst>
      <p:ext uri="{BB962C8B-B14F-4D97-AF65-F5344CB8AC3E}">
        <p14:creationId xmlns:p14="http://schemas.microsoft.com/office/powerpoint/2010/main" val="34225074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686707" y="650328"/>
            <a:ext cx="1781594" cy="1781594"/>
          </a:xfrm>
          <a:prstGeom prst="rect">
            <a:avLst/>
          </a:prstGeom>
        </p:spPr>
      </p:pic>
      <p:pic>
        <p:nvPicPr>
          <p:cNvPr id="14" name="Picture 13"/>
          <p:cNvPicPr>
            <a:picLocks noChangeAspect="1"/>
          </p:cNvPicPr>
          <p:nvPr/>
        </p:nvPicPr>
        <p:blipFill>
          <a:blip r:embed="rId4"/>
          <a:stretch>
            <a:fillRect/>
          </a:stretch>
        </p:blipFill>
        <p:spPr>
          <a:xfrm rot="18635443">
            <a:off x="410445" y="4357623"/>
            <a:ext cx="2369840" cy="1445602"/>
          </a:xfrm>
          <a:prstGeom prst="rect">
            <a:avLst/>
          </a:prstGeom>
        </p:spPr>
      </p:pic>
      <p:sp>
        <p:nvSpPr>
          <p:cNvPr id="15363" name="Rectangle 3"/>
          <p:cNvSpPr>
            <a:spLocks noChangeArrowheads="1"/>
          </p:cNvSpPr>
          <p:nvPr/>
        </p:nvSpPr>
        <p:spPr bwMode="auto">
          <a:xfrm>
            <a:off x="2664883" y="310088"/>
            <a:ext cx="38163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Let’s Talk Weapons</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pic>
        <p:nvPicPr>
          <p:cNvPr id="2" name="Picture 1"/>
          <p:cNvPicPr>
            <a:picLocks noChangeAspect="1"/>
          </p:cNvPicPr>
          <p:nvPr/>
        </p:nvPicPr>
        <p:blipFill rotWithShape="1">
          <a:blip r:embed="rId6"/>
          <a:srcRect l="16650" r="16614"/>
          <a:stretch/>
        </p:blipFill>
        <p:spPr>
          <a:xfrm>
            <a:off x="2670955" y="2769118"/>
            <a:ext cx="3816302" cy="3005588"/>
          </a:xfrm>
          <a:prstGeom prst="rect">
            <a:avLst/>
          </a:prstGeom>
        </p:spPr>
      </p:pic>
      <p:pic>
        <p:nvPicPr>
          <p:cNvPr id="3" name="Picture 2"/>
          <p:cNvPicPr>
            <a:picLocks noChangeAspect="1"/>
          </p:cNvPicPr>
          <p:nvPr/>
        </p:nvPicPr>
        <p:blipFill>
          <a:blip r:embed="rId7"/>
          <a:stretch>
            <a:fillRect/>
          </a:stretch>
        </p:blipFill>
        <p:spPr>
          <a:xfrm>
            <a:off x="537934" y="1814230"/>
            <a:ext cx="1863528" cy="1396575"/>
          </a:xfrm>
          <a:prstGeom prst="rect">
            <a:avLst/>
          </a:prstGeom>
        </p:spPr>
      </p:pic>
      <p:pic>
        <p:nvPicPr>
          <p:cNvPr id="6" name="Picture 5"/>
          <p:cNvPicPr>
            <a:picLocks noChangeAspect="1"/>
          </p:cNvPicPr>
          <p:nvPr/>
        </p:nvPicPr>
        <p:blipFill>
          <a:blip r:embed="rId8"/>
          <a:stretch>
            <a:fillRect/>
          </a:stretch>
        </p:blipFill>
        <p:spPr>
          <a:xfrm rot="20569971">
            <a:off x="6621912" y="1814230"/>
            <a:ext cx="2141448" cy="2149236"/>
          </a:xfrm>
          <a:prstGeom prst="rect">
            <a:avLst/>
          </a:prstGeom>
        </p:spPr>
      </p:pic>
      <p:pic>
        <p:nvPicPr>
          <p:cNvPr id="12" name="Picture 11"/>
          <p:cNvPicPr>
            <a:picLocks noChangeAspect="1"/>
          </p:cNvPicPr>
          <p:nvPr/>
        </p:nvPicPr>
        <p:blipFill>
          <a:blip r:embed="rId9"/>
          <a:stretch>
            <a:fillRect/>
          </a:stretch>
        </p:blipFill>
        <p:spPr>
          <a:xfrm rot="4678797">
            <a:off x="6729886" y="613571"/>
            <a:ext cx="2238732" cy="1261659"/>
          </a:xfrm>
          <a:prstGeom prst="rect">
            <a:avLst/>
          </a:prstGeom>
        </p:spPr>
      </p:pic>
      <p:pic>
        <p:nvPicPr>
          <p:cNvPr id="13" name="Picture 12"/>
          <p:cNvPicPr>
            <a:picLocks noChangeAspect="1"/>
          </p:cNvPicPr>
          <p:nvPr/>
        </p:nvPicPr>
        <p:blipFill>
          <a:blip r:embed="rId10"/>
          <a:stretch>
            <a:fillRect/>
          </a:stretch>
        </p:blipFill>
        <p:spPr>
          <a:xfrm>
            <a:off x="7530770" y="3838768"/>
            <a:ext cx="1152244" cy="2261812"/>
          </a:xfrm>
          <a:prstGeom prst="rect">
            <a:avLst/>
          </a:prstGeom>
        </p:spPr>
      </p:pic>
      <p:sp>
        <p:nvSpPr>
          <p:cNvPr id="4" name="TextBox 3"/>
          <p:cNvSpPr txBox="1"/>
          <p:nvPr/>
        </p:nvSpPr>
        <p:spPr>
          <a:xfrm>
            <a:off x="820031" y="3168496"/>
            <a:ext cx="1000787" cy="369332"/>
          </a:xfrm>
          <a:prstGeom prst="rect">
            <a:avLst/>
          </a:prstGeom>
          <a:noFill/>
        </p:spPr>
        <p:txBody>
          <a:bodyPr wrap="none" rtlCol="0">
            <a:spAutoFit/>
          </a:bodyPr>
          <a:lstStyle/>
          <a:p>
            <a:r>
              <a:rPr lang="en-US" dirty="0"/>
              <a:t>Firearms</a:t>
            </a:r>
          </a:p>
        </p:txBody>
      </p:sp>
      <p:sp>
        <p:nvSpPr>
          <p:cNvPr id="16" name="TextBox 15"/>
          <p:cNvSpPr txBox="1"/>
          <p:nvPr/>
        </p:nvSpPr>
        <p:spPr>
          <a:xfrm>
            <a:off x="972431" y="6021572"/>
            <a:ext cx="760593" cy="369332"/>
          </a:xfrm>
          <a:prstGeom prst="rect">
            <a:avLst/>
          </a:prstGeom>
          <a:noFill/>
        </p:spPr>
        <p:txBody>
          <a:bodyPr wrap="none" rtlCol="0">
            <a:spAutoFit/>
          </a:bodyPr>
          <a:lstStyle/>
          <a:p>
            <a:r>
              <a:rPr lang="en-US" dirty="0"/>
              <a:t>Tasers</a:t>
            </a:r>
          </a:p>
        </p:txBody>
      </p:sp>
      <p:sp>
        <p:nvSpPr>
          <p:cNvPr id="17" name="TextBox 16"/>
          <p:cNvSpPr txBox="1"/>
          <p:nvPr/>
        </p:nvSpPr>
        <p:spPr>
          <a:xfrm>
            <a:off x="3686050" y="2225010"/>
            <a:ext cx="2025747" cy="369332"/>
          </a:xfrm>
          <a:prstGeom prst="rect">
            <a:avLst/>
          </a:prstGeom>
          <a:noFill/>
        </p:spPr>
        <p:txBody>
          <a:bodyPr wrap="none" rtlCol="0">
            <a:spAutoFit/>
          </a:bodyPr>
          <a:lstStyle/>
          <a:p>
            <a:r>
              <a:rPr lang="en-US" dirty="0"/>
              <a:t>Stunners/Stun guns</a:t>
            </a:r>
          </a:p>
        </p:txBody>
      </p:sp>
      <p:sp>
        <p:nvSpPr>
          <p:cNvPr id="18" name="TextBox 17"/>
          <p:cNvSpPr txBox="1"/>
          <p:nvPr/>
        </p:nvSpPr>
        <p:spPr>
          <a:xfrm>
            <a:off x="8085630" y="917932"/>
            <a:ext cx="783163" cy="369332"/>
          </a:xfrm>
          <a:prstGeom prst="rect">
            <a:avLst/>
          </a:prstGeom>
          <a:noFill/>
        </p:spPr>
        <p:txBody>
          <a:bodyPr wrap="none" rtlCol="0">
            <a:spAutoFit/>
          </a:bodyPr>
          <a:lstStyle/>
          <a:p>
            <a:r>
              <a:rPr lang="en-US" dirty="0"/>
              <a:t>Knives</a:t>
            </a:r>
          </a:p>
        </p:txBody>
      </p:sp>
      <p:sp>
        <p:nvSpPr>
          <p:cNvPr id="10" name="Rectangle 9"/>
          <p:cNvSpPr/>
          <p:nvPr/>
        </p:nvSpPr>
        <p:spPr>
          <a:xfrm>
            <a:off x="6352430" y="3100073"/>
            <a:ext cx="2191754" cy="646331"/>
          </a:xfrm>
          <a:prstGeom prst="rect">
            <a:avLst/>
          </a:prstGeom>
        </p:spPr>
        <p:txBody>
          <a:bodyPr wrap="none">
            <a:spAutoFit/>
          </a:bodyPr>
          <a:lstStyle/>
          <a:p>
            <a:pPr marL="169862" algn="ctr">
              <a:buClr>
                <a:srgbClr val="0070C0"/>
              </a:buClr>
            </a:pPr>
            <a:r>
              <a:rPr lang="en-US" altLang="en-US" dirty="0">
                <a:ea typeface="ＭＳ Ｐゴシック" panose="020B0600070205080204" pitchFamily="34" charset="-128"/>
              </a:rPr>
              <a:t> Batons/</a:t>
            </a:r>
          </a:p>
          <a:p>
            <a:pPr marL="169862" algn="ctr">
              <a:buClr>
                <a:srgbClr val="0070C0"/>
              </a:buClr>
            </a:pPr>
            <a:r>
              <a:rPr lang="en-US" altLang="en-US" dirty="0">
                <a:ea typeface="ＭＳ Ｐゴシック" panose="020B0600070205080204" pitchFamily="34" charset="-128"/>
              </a:rPr>
              <a:t>Telescoping Batons </a:t>
            </a:r>
          </a:p>
        </p:txBody>
      </p:sp>
      <p:sp>
        <p:nvSpPr>
          <p:cNvPr id="20" name="TextBox 19"/>
          <p:cNvSpPr txBox="1"/>
          <p:nvPr/>
        </p:nvSpPr>
        <p:spPr>
          <a:xfrm>
            <a:off x="7074869" y="5991779"/>
            <a:ext cx="2030492" cy="369332"/>
          </a:xfrm>
          <a:prstGeom prst="rect">
            <a:avLst/>
          </a:prstGeom>
          <a:noFill/>
        </p:spPr>
        <p:txBody>
          <a:bodyPr wrap="none" rtlCol="0">
            <a:spAutoFit/>
          </a:bodyPr>
          <a:lstStyle/>
          <a:p>
            <a:r>
              <a:rPr lang="en-US" dirty="0"/>
              <a:t>Pepper Spray/Mace</a:t>
            </a:r>
          </a:p>
        </p:txBody>
      </p:sp>
      <p:sp>
        <p:nvSpPr>
          <p:cNvPr id="11" name="Rectangle 10"/>
          <p:cNvSpPr/>
          <p:nvPr/>
        </p:nvSpPr>
        <p:spPr>
          <a:xfrm>
            <a:off x="2286000" y="5795876"/>
            <a:ext cx="4572000" cy="584775"/>
          </a:xfrm>
          <a:prstGeom prst="rect">
            <a:avLst/>
          </a:prstGeom>
        </p:spPr>
        <p:txBody>
          <a:bodyPr>
            <a:spAutoFit/>
          </a:bodyPr>
          <a:lstStyle/>
          <a:p>
            <a:pPr algn="ctr"/>
            <a:r>
              <a:rPr lang="en-US" dirty="0"/>
              <a:t> </a:t>
            </a:r>
            <a:r>
              <a:rPr lang="en-US" dirty="0" err="1"/>
              <a:t>Wakandan</a:t>
            </a:r>
            <a:r>
              <a:rPr lang="en-US" dirty="0"/>
              <a:t> </a:t>
            </a:r>
            <a:r>
              <a:rPr lang="en-US" dirty="0" err="1"/>
              <a:t>Vibranium</a:t>
            </a:r>
            <a:r>
              <a:rPr lang="en-US" dirty="0"/>
              <a:t> Pulse Gauntlets</a:t>
            </a:r>
          </a:p>
          <a:p>
            <a:pPr algn="ctr"/>
            <a:r>
              <a:rPr lang="en-US" sz="1400" dirty="0"/>
              <a:t> (not commercially available)</a:t>
            </a:r>
          </a:p>
        </p:txBody>
      </p:sp>
    </p:spTree>
    <p:extLst>
      <p:ext uri="{BB962C8B-B14F-4D97-AF65-F5344CB8AC3E}">
        <p14:creationId xmlns:p14="http://schemas.microsoft.com/office/powerpoint/2010/main" val="3698160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pic>
        <p:nvPicPr>
          <p:cNvPr id="2" name="Picture 1">
            <a:extLst>
              <a:ext uri="{FF2B5EF4-FFF2-40B4-BE49-F238E27FC236}">
                <a16:creationId xmlns:a16="http://schemas.microsoft.com/office/drawing/2014/main" id="{F288AD80-66E8-45A3-ADD4-F35735D1C622}"/>
              </a:ext>
            </a:extLst>
          </p:cNvPr>
          <p:cNvPicPr>
            <a:picLocks noChangeAspect="1"/>
          </p:cNvPicPr>
          <p:nvPr/>
        </p:nvPicPr>
        <p:blipFill>
          <a:blip r:embed="rId4"/>
          <a:stretch>
            <a:fillRect/>
          </a:stretch>
        </p:blipFill>
        <p:spPr>
          <a:xfrm>
            <a:off x="4669332" y="1322388"/>
            <a:ext cx="4474668" cy="2984569"/>
          </a:xfrm>
          <a:prstGeom prst="rect">
            <a:avLst/>
          </a:prstGeom>
        </p:spPr>
      </p:pic>
      <p:sp>
        <p:nvSpPr>
          <p:cNvPr id="17410" name="Rectangle 3"/>
          <p:cNvSpPr>
            <a:spLocks noChangeArrowheads="1"/>
          </p:cNvSpPr>
          <p:nvPr/>
        </p:nvSpPr>
        <p:spPr bwMode="auto">
          <a:xfrm>
            <a:off x="1718060" y="298799"/>
            <a:ext cx="572599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600" b="1" dirty="0">
                <a:solidFill>
                  <a:srgbClr val="000000"/>
                </a:solidFill>
                <a:latin typeface="+mn-lt"/>
                <a:cs typeface="Times New Roman" pitchFamily="18" charset="0"/>
              </a:rPr>
              <a:t>Aftermath</a:t>
            </a:r>
          </a:p>
          <a:p>
            <a:pPr algn="ctr">
              <a:lnSpc>
                <a:spcPct val="80000"/>
              </a:lnSpc>
              <a:spcBef>
                <a:spcPct val="0"/>
              </a:spcBef>
              <a:buClrTx/>
              <a:buSzTx/>
              <a:buFontTx/>
              <a:buNone/>
            </a:pPr>
            <a:r>
              <a:rPr lang="en-US" altLang="en-US" sz="2800" b="1" dirty="0">
                <a:solidFill>
                  <a:srgbClr val="000000"/>
                </a:solidFill>
                <a:latin typeface="+mn-lt"/>
                <a:cs typeface="Times New Roman" pitchFamily="18" charset="0"/>
              </a:rPr>
              <a:t>After the Encounter, Moving Forward</a:t>
            </a:r>
            <a:endParaRPr lang="en-US" altLang="en-US" sz="2800" dirty="0">
              <a:solidFill>
                <a:srgbClr val="000000"/>
              </a:solidFill>
              <a:latin typeface="+mn-lt"/>
              <a:cs typeface="Times New Roman" pitchFamily="18" charset="0"/>
            </a:endParaRPr>
          </a:p>
        </p:txBody>
      </p:sp>
      <p:sp>
        <p:nvSpPr>
          <p:cNvPr id="17411" name="Rectangle 6"/>
          <p:cNvSpPr>
            <a:spLocks noChangeArrowheads="1"/>
          </p:cNvSpPr>
          <p:nvPr/>
        </p:nvSpPr>
        <p:spPr bwMode="auto">
          <a:xfrm>
            <a:off x="808215" y="1179657"/>
            <a:ext cx="5400674"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nSpc>
                <a:spcPct val="100000"/>
              </a:lnSpc>
              <a:spcBef>
                <a:spcPct val="0"/>
              </a:spcBef>
              <a:buClrTx/>
              <a:buSzTx/>
              <a:buFont typeface="Wingdings" pitchFamily="2" charset="2"/>
              <a:buNone/>
            </a:pPr>
            <a:r>
              <a:rPr lang="en-US" altLang="en-US" sz="2400" b="1" dirty="0">
                <a:solidFill>
                  <a:srgbClr val="000000"/>
                </a:solidFill>
                <a:latin typeface="+mn-lt"/>
              </a:rPr>
              <a:t>Physical Safety</a:t>
            </a:r>
          </a:p>
          <a:p>
            <a:pPr>
              <a:lnSpc>
                <a:spcPct val="100000"/>
              </a:lnSpc>
              <a:spcBef>
                <a:spcPct val="0"/>
              </a:spcBef>
              <a:buClrTx/>
              <a:buSzTx/>
              <a:buFont typeface="Wingdings" pitchFamily="2" charset="2"/>
              <a:buNone/>
            </a:pPr>
            <a:endParaRPr lang="en-US" altLang="en-US" sz="300" b="1" dirty="0">
              <a:solidFill>
                <a:srgbClr val="000000"/>
              </a:solidFill>
              <a:latin typeface="+mn-lt"/>
            </a:endParaRPr>
          </a:p>
          <a:p>
            <a:pPr>
              <a:lnSpc>
                <a:spcPct val="100000"/>
              </a:lnSpc>
              <a:spcBef>
                <a:spcPct val="0"/>
              </a:spcBef>
              <a:buClr>
                <a:schemeClr val="accent1"/>
              </a:buClr>
              <a:buSzTx/>
              <a:buFont typeface="Wingdings" pitchFamily="2" charset="2"/>
              <a:buChar char="Ø"/>
            </a:pPr>
            <a:r>
              <a:rPr lang="en-US" altLang="en-US" sz="2000" dirty="0">
                <a:solidFill>
                  <a:srgbClr val="000000"/>
                </a:solidFill>
                <a:latin typeface="+mn-lt"/>
              </a:rPr>
              <a:t> </a:t>
            </a:r>
            <a:r>
              <a:rPr lang="en-US" altLang="en-US" sz="2200" dirty="0">
                <a:solidFill>
                  <a:srgbClr val="000000"/>
                </a:solidFill>
                <a:latin typeface="+mn-lt"/>
              </a:rPr>
              <a:t>Immediate concern</a:t>
            </a:r>
          </a:p>
          <a:p>
            <a:pPr>
              <a:lnSpc>
                <a:spcPct val="100000"/>
              </a:lnSpc>
              <a:spcBef>
                <a:spcPct val="0"/>
              </a:spcBef>
              <a:buClrTx/>
              <a:buSzTx/>
              <a:buFont typeface="Wingdings" pitchFamily="2" charset="2"/>
              <a:buNone/>
            </a:pPr>
            <a:endParaRPr lang="en-US" altLang="en-US" sz="1200" dirty="0">
              <a:solidFill>
                <a:srgbClr val="000000"/>
              </a:solidFill>
              <a:latin typeface="+mn-lt"/>
            </a:endParaRPr>
          </a:p>
          <a:p>
            <a:pPr>
              <a:lnSpc>
                <a:spcPct val="100000"/>
              </a:lnSpc>
              <a:spcBef>
                <a:spcPct val="0"/>
              </a:spcBef>
              <a:buClrTx/>
              <a:buSzTx/>
              <a:buFont typeface="Wingdings" pitchFamily="2" charset="2"/>
              <a:buNone/>
            </a:pPr>
            <a:r>
              <a:rPr lang="en-US" altLang="en-US" sz="2400" b="1" dirty="0">
                <a:solidFill>
                  <a:srgbClr val="000000"/>
                </a:solidFill>
                <a:latin typeface="+mn-lt"/>
              </a:rPr>
              <a:t>Report</a:t>
            </a:r>
          </a:p>
          <a:p>
            <a:pPr>
              <a:lnSpc>
                <a:spcPct val="100000"/>
              </a:lnSpc>
              <a:spcBef>
                <a:spcPct val="0"/>
              </a:spcBef>
              <a:buClrTx/>
              <a:buSzTx/>
              <a:buFont typeface="Wingdings" pitchFamily="2" charset="2"/>
              <a:buNone/>
            </a:pPr>
            <a:r>
              <a:rPr lang="en-US" altLang="en-US" sz="300" b="1" dirty="0">
                <a:solidFill>
                  <a:srgbClr val="000000"/>
                </a:solidFill>
                <a:latin typeface="+mn-lt"/>
              </a:rPr>
              <a:t> </a:t>
            </a:r>
          </a:p>
          <a:p>
            <a:pPr>
              <a:lnSpc>
                <a:spcPct val="100000"/>
              </a:lnSpc>
              <a:spcBef>
                <a:spcPct val="0"/>
              </a:spcBef>
              <a:buClr>
                <a:schemeClr val="accent1"/>
              </a:buClr>
              <a:buSzTx/>
              <a:buFont typeface="Wingdings" pitchFamily="2" charset="2"/>
              <a:buChar char="Ø"/>
            </a:pPr>
            <a:r>
              <a:rPr lang="en-US" altLang="en-US" sz="2200" dirty="0">
                <a:solidFill>
                  <a:srgbClr val="000000"/>
                </a:solidFill>
                <a:latin typeface="+mn-lt"/>
              </a:rPr>
              <a:t> 911: As detailed as possible</a:t>
            </a:r>
          </a:p>
          <a:p>
            <a:pPr>
              <a:lnSpc>
                <a:spcPct val="100000"/>
              </a:lnSpc>
              <a:spcBef>
                <a:spcPct val="0"/>
              </a:spcBef>
              <a:buClr>
                <a:schemeClr val="accent1"/>
              </a:buClr>
              <a:buSzTx/>
              <a:buFont typeface="Wingdings" pitchFamily="2" charset="2"/>
              <a:buChar char="Ø"/>
            </a:pPr>
            <a:r>
              <a:rPr lang="en-US" altLang="en-US" sz="2000" dirty="0">
                <a:solidFill>
                  <a:srgbClr val="000000"/>
                </a:solidFill>
                <a:latin typeface="+mn-lt"/>
              </a:rPr>
              <a:t> Preserving the Crime Scene</a:t>
            </a:r>
          </a:p>
          <a:p>
            <a:pPr>
              <a:lnSpc>
                <a:spcPct val="100000"/>
              </a:lnSpc>
              <a:spcBef>
                <a:spcPct val="0"/>
              </a:spcBef>
              <a:buClr>
                <a:schemeClr val="accent1"/>
              </a:buClr>
              <a:buSzTx/>
              <a:buNone/>
            </a:pPr>
            <a:endParaRPr lang="en-US" altLang="en-US" sz="1200" dirty="0">
              <a:solidFill>
                <a:srgbClr val="000000"/>
              </a:solidFill>
              <a:latin typeface="+mn-lt"/>
            </a:endParaRPr>
          </a:p>
          <a:p>
            <a:pPr>
              <a:lnSpc>
                <a:spcPct val="100000"/>
              </a:lnSpc>
              <a:spcBef>
                <a:spcPct val="0"/>
              </a:spcBef>
              <a:buClrTx/>
              <a:buSzTx/>
              <a:buFont typeface="Wingdings" pitchFamily="2" charset="2"/>
              <a:buNone/>
            </a:pPr>
            <a:r>
              <a:rPr lang="en-US" altLang="en-US" sz="2400" b="1" dirty="0">
                <a:solidFill>
                  <a:srgbClr val="000000"/>
                </a:solidFill>
                <a:latin typeface="+mn-lt"/>
              </a:rPr>
              <a:t>Telling your story</a:t>
            </a:r>
          </a:p>
          <a:p>
            <a:pPr>
              <a:lnSpc>
                <a:spcPct val="100000"/>
              </a:lnSpc>
              <a:spcBef>
                <a:spcPct val="0"/>
              </a:spcBef>
              <a:buClrTx/>
              <a:buSzTx/>
              <a:buFont typeface="Wingdings" pitchFamily="2" charset="2"/>
              <a:buNone/>
            </a:pPr>
            <a:r>
              <a:rPr lang="en-US" altLang="en-US" sz="300" b="1" dirty="0">
                <a:solidFill>
                  <a:srgbClr val="000000"/>
                </a:solidFill>
                <a:latin typeface="+mn-lt"/>
              </a:rPr>
              <a:t> </a:t>
            </a:r>
          </a:p>
          <a:p>
            <a:pPr>
              <a:lnSpc>
                <a:spcPct val="100000"/>
              </a:lnSpc>
              <a:spcBef>
                <a:spcPct val="0"/>
              </a:spcBef>
              <a:buClr>
                <a:schemeClr val="accent1"/>
              </a:buClr>
              <a:buSzTx/>
              <a:buFont typeface="Wingdings" pitchFamily="2" charset="2"/>
              <a:buChar char="Ø"/>
            </a:pPr>
            <a:r>
              <a:rPr lang="en-US" altLang="en-US" sz="2200" dirty="0">
                <a:solidFill>
                  <a:srgbClr val="000000"/>
                </a:solidFill>
                <a:latin typeface="+mn-lt"/>
              </a:rPr>
              <a:t> Questions from Police, Courts</a:t>
            </a:r>
          </a:p>
          <a:p>
            <a:pPr>
              <a:lnSpc>
                <a:spcPct val="100000"/>
              </a:lnSpc>
              <a:spcBef>
                <a:spcPct val="0"/>
              </a:spcBef>
              <a:buClr>
                <a:schemeClr val="accent1"/>
              </a:buClr>
              <a:buSzTx/>
              <a:buFont typeface="Wingdings" pitchFamily="2" charset="2"/>
              <a:buChar char="Ø"/>
            </a:pPr>
            <a:r>
              <a:rPr lang="en-US" altLang="en-US" sz="2200" dirty="0">
                <a:solidFill>
                  <a:srgbClr val="000000"/>
                </a:solidFill>
                <a:latin typeface="+mn-lt"/>
              </a:rPr>
              <a:t> Share information with others</a:t>
            </a:r>
          </a:p>
          <a:p>
            <a:pPr>
              <a:lnSpc>
                <a:spcPct val="100000"/>
              </a:lnSpc>
              <a:spcBef>
                <a:spcPct val="0"/>
              </a:spcBef>
              <a:buClr>
                <a:schemeClr val="accent1"/>
              </a:buClr>
              <a:buSzTx/>
              <a:buNone/>
            </a:pPr>
            <a:endParaRPr lang="en-US" altLang="en-US" sz="1200" dirty="0">
              <a:solidFill>
                <a:srgbClr val="000000"/>
              </a:solidFill>
              <a:latin typeface="+mn-lt"/>
            </a:endParaRPr>
          </a:p>
          <a:p>
            <a:pPr>
              <a:lnSpc>
                <a:spcPct val="100000"/>
              </a:lnSpc>
              <a:spcBef>
                <a:spcPct val="0"/>
              </a:spcBef>
              <a:buClrTx/>
              <a:buSzTx/>
              <a:buFont typeface="Wingdings" pitchFamily="2" charset="2"/>
              <a:buNone/>
            </a:pPr>
            <a:r>
              <a:rPr lang="en-US" altLang="en-US" sz="2400" b="1" dirty="0">
                <a:solidFill>
                  <a:srgbClr val="000000"/>
                </a:solidFill>
                <a:latin typeface="+mn-lt"/>
              </a:rPr>
              <a:t>Survivor – Things to  Process</a:t>
            </a:r>
          </a:p>
          <a:p>
            <a:pPr>
              <a:lnSpc>
                <a:spcPct val="100000"/>
              </a:lnSpc>
              <a:spcBef>
                <a:spcPct val="0"/>
              </a:spcBef>
              <a:buClr>
                <a:schemeClr val="accent1"/>
              </a:buClr>
              <a:buSzTx/>
              <a:buFont typeface="Wingdings" pitchFamily="2" charset="2"/>
              <a:buChar char="Ø"/>
            </a:pPr>
            <a:r>
              <a:rPr lang="en-US" altLang="en-US" sz="2000" dirty="0">
                <a:solidFill>
                  <a:srgbClr val="000000"/>
                </a:solidFill>
                <a:latin typeface="+mn-lt"/>
              </a:rPr>
              <a:t> </a:t>
            </a:r>
            <a:r>
              <a:rPr lang="en-US" altLang="en-US" sz="2200" dirty="0">
                <a:solidFill>
                  <a:srgbClr val="000000"/>
                </a:solidFill>
                <a:latin typeface="+mn-lt"/>
              </a:rPr>
              <a:t>Questions</a:t>
            </a:r>
          </a:p>
          <a:p>
            <a:pPr>
              <a:lnSpc>
                <a:spcPct val="100000"/>
              </a:lnSpc>
              <a:spcBef>
                <a:spcPct val="0"/>
              </a:spcBef>
              <a:buClr>
                <a:schemeClr val="accent1"/>
              </a:buClr>
              <a:buSzTx/>
              <a:buFont typeface="Wingdings" pitchFamily="2" charset="2"/>
              <a:buChar char="Ø"/>
            </a:pPr>
            <a:r>
              <a:rPr lang="en-US" altLang="en-US" sz="2200" dirty="0">
                <a:solidFill>
                  <a:srgbClr val="000000"/>
                </a:solidFill>
                <a:latin typeface="+mn-lt"/>
              </a:rPr>
              <a:t> Emotions</a:t>
            </a:r>
          </a:p>
          <a:p>
            <a:pPr>
              <a:lnSpc>
                <a:spcPct val="100000"/>
              </a:lnSpc>
              <a:spcBef>
                <a:spcPct val="0"/>
              </a:spcBef>
              <a:buClr>
                <a:schemeClr val="accent1"/>
              </a:buClr>
              <a:buSzTx/>
              <a:buFont typeface="Wingdings" pitchFamily="2" charset="2"/>
              <a:buChar char="Ø"/>
            </a:pPr>
            <a:r>
              <a:rPr lang="en-US" altLang="en-US" sz="2200" dirty="0">
                <a:solidFill>
                  <a:srgbClr val="000000"/>
                </a:solidFill>
                <a:latin typeface="+mn-lt"/>
              </a:rPr>
              <a:t> Assistance is available</a:t>
            </a:r>
          </a:p>
          <a:p>
            <a:pPr>
              <a:lnSpc>
                <a:spcPct val="100000"/>
              </a:lnSpc>
              <a:spcBef>
                <a:spcPct val="0"/>
              </a:spcBef>
              <a:buClr>
                <a:schemeClr val="accent1"/>
              </a:buClr>
              <a:buSzTx/>
              <a:buFont typeface="Wingdings" pitchFamily="2" charset="2"/>
              <a:buChar char="Ø"/>
            </a:pPr>
            <a:r>
              <a:rPr lang="en-US" altLang="en-US" sz="2200" dirty="0">
                <a:solidFill>
                  <a:srgbClr val="000000"/>
                </a:solidFill>
                <a:latin typeface="+mn-lt"/>
              </a:rPr>
              <a:t> Don’t Blame Yourself – Not Your Fault</a:t>
            </a:r>
            <a:endParaRPr lang="en-US" altLang="en-US" sz="2400" b="1" dirty="0">
              <a:solidFill>
                <a:srgbClr val="000000"/>
              </a:solidFill>
              <a:latin typeface="+mn-lt"/>
            </a:endParaRPr>
          </a:p>
        </p:txBody>
      </p:sp>
      <p:sp>
        <p:nvSpPr>
          <p:cNvPr id="17412" name="Text Box 7"/>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graphicFrame>
        <p:nvGraphicFramePr>
          <p:cNvPr id="7" name="Table 6"/>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4" name="Table 3"/>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5" name="Rectangle 3">
            <a:extLst>
              <a:ext uri="{FF2B5EF4-FFF2-40B4-BE49-F238E27FC236}">
                <a16:creationId xmlns:a16="http://schemas.microsoft.com/office/drawing/2014/main" id="{7930F797-D49D-4A37-8CAC-205842964A00}"/>
              </a:ext>
            </a:extLst>
          </p:cNvPr>
          <p:cNvSpPr txBox="1">
            <a:spLocks noChangeArrowheads="1"/>
          </p:cNvSpPr>
          <p:nvPr/>
        </p:nvSpPr>
        <p:spPr>
          <a:xfrm>
            <a:off x="514350" y="1573213"/>
            <a:ext cx="7067550" cy="5018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600"/>
              </a:spcAft>
              <a:buClr>
                <a:srgbClr val="4472C4"/>
              </a:buClr>
              <a:buSzPct val="100000"/>
              <a:buFont typeface="Arial" panose="020B0604020202020204" pitchFamily="34" charset="0"/>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xtBox 5">
            <a:extLst>
              <a:ext uri="{FF2B5EF4-FFF2-40B4-BE49-F238E27FC236}">
                <a16:creationId xmlns:a16="http://schemas.microsoft.com/office/drawing/2014/main" id="{3F4A5D59-BD11-4ACA-BDB5-D3E29EC4ADF3}"/>
              </a:ext>
            </a:extLst>
          </p:cNvPr>
          <p:cNvSpPr txBox="1"/>
          <p:nvPr/>
        </p:nvSpPr>
        <p:spPr>
          <a:xfrm>
            <a:off x="1138858" y="2409410"/>
            <a:ext cx="6954838" cy="14224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a:ln>
                  <a:noFill/>
                </a:ln>
                <a:solidFill>
                  <a:srgbClr val="4472C4">
                    <a:lumMod val="75000"/>
                  </a:srgbClr>
                </a:solidFill>
                <a:effectLst/>
                <a:uLnTx/>
                <a:uFillTx/>
                <a:latin typeface="Lucida Calligraphy" pitchFamily="66" charset="0"/>
                <a:ea typeface="+mn-ea"/>
                <a:cs typeface="Arial" pitchFamily="34" charset="0"/>
              </a:rPr>
              <a:t>Questions?</a:t>
            </a:r>
          </a:p>
        </p:txBody>
      </p:sp>
    </p:spTree>
    <p:extLst>
      <p:ext uri="{BB962C8B-B14F-4D97-AF65-F5344CB8AC3E}">
        <p14:creationId xmlns:p14="http://schemas.microsoft.com/office/powerpoint/2010/main" val="5322945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Content Placeholder 2"/>
          <p:cNvSpPr txBox="1">
            <a:spLocks/>
          </p:cNvSpPr>
          <p:nvPr/>
        </p:nvSpPr>
        <p:spPr>
          <a:xfrm>
            <a:off x="809403" y="2229656"/>
            <a:ext cx="7886700" cy="29590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Be aware of yourself and your surroundings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Be familiar with your frequently used routes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Always try to walk facing traffic</a:t>
            </a:r>
          </a:p>
          <a:p>
            <a:pPr>
              <a:buClr>
                <a:srgbClr val="0070C0"/>
              </a:buClr>
              <a:buFont typeface="Wingdings" panose="05000000000000000000" pitchFamily="2" charset="2"/>
              <a:buChar char="Ø"/>
              <a:tabLst>
                <a:tab pos="169863" algn="l"/>
              </a:tabLst>
            </a:pPr>
            <a:r>
              <a:rPr lang="en-US" altLang="en-US" sz="2400" dirty="0">
                <a:ea typeface="ＭＳ Ｐゴシック" panose="020B0600070205080204" pitchFamily="34" charset="-128"/>
              </a:rPr>
              <a:t> If you must walk alone, walk in the middle of the sidewalk, away from doorways &amp; parked cars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If going to an unfamiliar area, get a map, directions and plan your route.  Do not rely on a GPS unit alone.</a:t>
            </a:r>
          </a:p>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sp>
        <p:nvSpPr>
          <p:cNvPr id="10" name="Rectangle 4"/>
          <p:cNvSpPr>
            <a:spLocks noChangeArrowheads="1"/>
          </p:cNvSpPr>
          <p:nvPr/>
        </p:nvSpPr>
        <p:spPr bwMode="auto">
          <a:xfrm>
            <a:off x="841302" y="1474799"/>
            <a:ext cx="3870251"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Safety Tips On The Street</a:t>
            </a:r>
            <a:endParaRPr lang="en-US" i="1" dirty="0"/>
          </a:p>
        </p:txBody>
      </p:sp>
      <p:pic>
        <p:nvPicPr>
          <p:cNvPr id="2" name="Picture 1"/>
          <p:cNvPicPr>
            <a:picLocks noChangeAspect="1"/>
          </p:cNvPicPr>
          <p:nvPr/>
        </p:nvPicPr>
        <p:blipFill>
          <a:blip r:embed="rId4"/>
          <a:stretch>
            <a:fillRect/>
          </a:stretch>
        </p:blipFill>
        <p:spPr>
          <a:xfrm>
            <a:off x="6763072" y="1090741"/>
            <a:ext cx="2380928" cy="2338259"/>
          </a:xfrm>
          <a:prstGeom prst="rect">
            <a:avLst/>
          </a:prstGeom>
        </p:spPr>
      </p:pic>
    </p:spTree>
    <p:extLst>
      <p:ext uri="{BB962C8B-B14F-4D97-AF65-F5344CB8AC3E}">
        <p14:creationId xmlns:p14="http://schemas.microsoft.com/office/powerpoint/2010/main" val="195910067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0020" y="1842656"/>
            <a:ext cx="2743980" cy="3347267"/>
          </a:xfrm>
          <a:prstGeom prst="rect">
            <a:avLst/>
          </a:prstGeom>
        </p:spPr>
      </p:pic>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Content Placeholder 2"/>
          <p:cNvSpPr txBox="1">
            <a:spLocks/>
          </p:cNvSpPr>
          <p:nvPr/>
        </p:nvSpPr>
        <p:spPr>
          <a:xfrm>
            <a:off x="809403" y="2229655"/>
            <a:ext cx="6218718" cy="36501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Make eye contact with others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Consider clothing/shoes that you can run in</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Maintain Positive control over your items</a:t>
            </a:r>
          </a:p>
          <a:p>
            <a:pPr lvl="1">
              <a:buClr>
                <a:srgbClr val="0070C0"/>
              </a:buClr>
              <a:buFont typeface="Wingdings" panose="05000000000000000000" pitchFamily="2" charset="2"/>
              <a:buChar char="Ø"/>
            </a:pPr>
            <a:r>
              <a:rPr lang="en-US" altLang="en-US" sz="2200" dirty="0">
                <a:solidFill>
                  <a:srgbClr val="000000"/>
                </a:solidFill>
              </a:rPr>
              <a:t>Avoid Being Overloaded With Items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If you suspect you are being followed, turn and look; cross the street, walk to a safe location.</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Never let anyone close the distance between you without your consent.</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Scream or yell; Create a scene and bring the witnesses to you!</a:t>
            </a:r>
          </a:p>
          <a:p>
            <a:pPr marL="0" indent="0">
              <a:buClr>
                <a:srgbClr val="0070C0"/>
              </a:buClr>
              <a:buNone/>
            </a:pPr>
            <a:endParaRPr lang="en-US" altLang="en-US" dirty="0">
              <a:ea typeface="ＭＳ Ｐゴシック" panose="020B0600070205080204" pitchFamily="34" charset="-128"/>
            </a:endParaRPr>
          </a:p>
        </p:txBody>
      </p:sp>
      <p:sp>
        <p:nvSpPr>
          <p:cNvPr id="10" name="Rectangle 4"/>
          <p:cNvSpPr>
            <a:spLocks noChangeArrowheads="1"/>
          </p:cNvSpPr>
          <p:nvPr/>
        </p:nvSpPr>
        <p:spPr bwMode="auto">
          <a:xfrm>
            <a:off x="841302" y="1474799"/>
            <a:ext cx="3870251"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Safety Tips On The Street</a:t>
            </a:r>
            <a:endParaRPr lang="en-US" i="1" dirty="0"/>
          </a:p>
        </p:txBody>
      </p:sp>
    </p:spTree>
    <p:extLst>
      <p:ext uri="{BB962C8B-B14F-4D97-AF65-F5344CB8AC3E}">
        <p14:creationId xmlns:p14="http://schemas.microsoft.com/office/powerpoint/2010/main" val="2170131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2526792" y="700617"/>
            <a:ext cx="4081245" cy="5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600" b="1" dirty="0">
                <a:solidFill>
                  <a:srgbClr val="000000"/>
                </a:solidFill>
                <a:latin typeface="+mn-lt"/>
                <a:cs typeface="Times New Roman" pitchFamily="18" charset="0"/>
              </a:rPr>
              <a:t>Workshop Overview</a:t>
            </a:r>
            <a:endParaRPr lang="en-US" altLang="en-US" sz="3600" dirty="0">
              <a:solidFill>
                <a:srgbClr val="000000"/>
              </a:solidFill>
              <a:latin typeface="+mn-lt"/>
              <a:cs typeface="Times New Roman" pitchFamily="18" charset="0"/>
            </a:endParaRPr>
          </a:p>
        </p:txBody>
      </p:sp>
      <p:sp>
        <p:nvSpPr>
          <p:cNvPr id="6147" name="Rectangle 4"/>
          <p:cNvSpPr>
            <a:spLocks noChangeArrowheads="1"/>
          </p:cNvSpPr>
          <p:nvPr/>
        </p:nvSpPr>
        <p:spPr bwMode="auto">
          <a:xfrm>
            <a:off x="813642" y="2040591"/>
            <a:ext cx="7886700"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buClr>
                <a:srgbClr val="0BD0D9"/>
              </a:buClr>
              <a:buSzPct val="95000"/>
              <a:buFont typeface="Wingdings 2" pitchFamily="18" charset="2"/>
              <a:buChar char=""/>
              <a:tabLst>
                <a:tab pos="457200" algn="l"/>
              </a:tabLst>
              <a:defRPr sz="2600">
                <a:solidFill>
                  <a:schemeClr val="tx1"/>
                </a:solidFill>
                <a:latin typeface="Constantia" pitchFamily="18" charset="0"/>
              </a:defRPr>
            </a:lvl1pPr>
            <a:lvl2pPr marL="914400" indent="-457200" eaLnBrk="0" hangingPunct="0">
              <a:buClr>
                <a:schemeClr val="accent1"/>
              </a:buClr>
              <a:buSzPct val="85000"/>
              <a:buFont typeface="Wingdings 2" pitchFamily="18" charset="2"/>
              <a:buChar char=""/>
              <a:tabLst>
                <a:tab pos="457200" algn="l"/>
              </a:tabLst>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tabLst>
                <a:tab pos="457200" algn="l"/>
              </a:tabLst>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tabLst>
                <a:tab pos="457200" algn="l"/>
              </a:tabLst>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tabLst>
                <a:tab pos="457200" algn="l"/>
              </a:tabLst>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9pPr>
          </a:lstStyle>
          <a:p>
            <a:pPr>
              <a:lnSpc>
                <a:spcPct val="150000"/>
              </a:lnSpc>
              <a:spcBef>
                <a:spcPct val="0"/>
              </a:spcBef>
              <a:buClr>
                <a:schemeClr val="accent1"/>
              </a:buClr>
              <a:buSzTx/>
              <a:buFont typeface="Wingdings" pitchFamily="2" charset="2"/>
              <a:buChar char="Ø"/>
            </a:pPr>
            <a:r>
              <a:rPr lang="en-US" altLang="en-US" sz="2400" dirty="0">
                <a:solidFill>
                  <a:srgbClr val="000000"/>
                </a:solidFill>
                <a:latin typeface="+mn-lt"/>
              </a:rPr>
              <a:t>Needs Assessment – </a:t>
            </a:r>
            <a:r>
              <a:rPr lang="en-US" altLang="en-US" sz="2400" i="1" u="sng" dirty="0">
                <a:solidFill>
                  <a:srgbClr val="000000"/>
                </a:solidFill>
                <a:latin typeface="+mn-lt"/>
              </a:rPr>
              <a:t>your</a:t>
            </a:r>
            <a:r>
              <a:rPr lang="en-US" altLang="en-US" sz="2400" dirty="0">
                <a:solidFill>
                  <a:srgbClr val="000000"/>
                </a:solidFill>
                <a:latin typeface="+mn-lt"/>
              </a:rPr>
              <a:t> safety concerns</a:t>
            </a:r>
          </a:p>
          <a:p>
            <a:pPr>
              <a:lnSpc>
                <a:spcPct val="150000"/>
              </a:lnSpc>
              <a:spcBef>
                <a:spcPct val="0"/>
              </a:spcBef>
              <a:buClr>
                <a:schemeClr val="accent1"/>
              </a:buClr>
              <a:buSzTx/>
              <a:buFont typeface="Wingdings" pitchFamily="2" charset="2"/>
              <a:buChar char="Ø"/>
            </a:pPr>
            <a:r>
              <a:rPr lang="en-US" altLang="en-US" sz="2400" dirty="0">
                <a:solidFill>
                  <a:srgbClr val="000000"/>
                </a:solidFill>
                <a:latin typeface="+mn-lt"/>
              </a:rPr>
              <a:t>Discussion of Personal Safety Principles, The 5 A’s:</a:t>
            </a:r>
          </a:p>
          <a:p>
            <a:pPr lvl="1">
              <a:lnSpc>
                <a:spcPct val="150000"/>
              </a:lnSpc>
              <a:spcBef>
                <a:spcPct val="0"/>
              </a:spcBef>
              <a:buSzTx/>
              <a:buFont typeface="Wingdings" pitchFamily="2" charset="2"/>
              <a:buChar char="Ø"/>
            </a:pPr>
            <a:r>
              <a:rPr lang="en-US" altLang="en-US" sz="2200" dirty="0">
                <a:solidFill>
                  <a:srgbClr val="000000"/>
                </a:solidFill>
                <a:latin typeface="+mn-lt"/>
              </a:rPr>
              <a:t>Attitude, Awareness, Assessment, Action, &amp; Aftermath</a:t>
            </a:r>
          </a:p>
          <a:p>
            <a:pPr>
              <a:lnSpc>
                <a:spcPct val="150000"/>
              </a:lnSpc>
              <a:spcBef>
                <a:spcPct val="0"/>
              </a:spcBef>
              <a:buClr>
                <a:schemeClr val="accent1"/>
              </a:buClr>
              <a:buSzTx/>
              <a:buFont typeface="Wingdings" pitchFamily="2" charset="2"/>
              <a:buChar char="Ø"/>
            </a:pPr>
            <a:r>
              <a:rPr lang="en-US" altLang="en-US" sz="2400" dirty="0">
                <a:solidFill>
                  <a:srgbClr val="000000"/>
                </a:solidFill>
                <a:latin typeface="+mn-lt"/>
              </a:rPr>
              <a:t>Safety Tips By Location or Activity</a:t>
            </a:r>
          </a:p>
          <a:p>
            <a:pPr>
              <a:lnSpc>
                <a:spcPct val="150000"/>
              </a:lnSpc>
              <a:spcBef>
                <a:spcPct val="0"/>
              </a:spcBef>
              <a:buClr>
                <a:schemeClr val="accent1"/>
              </a:buClr>
              <a:buSzTx/>
              <a:buFont typeface="Wingdings" pitchFamily="2" charset="2"/>
              <a:buChar char="Ø"/>
            </a:pPr>
            <a:r>
              <a:rPr lang="en-US" altLang="en-US" sz="2400" dirty="0">
                <a:solidFill>
                  <a:srgbClr val="000000"/>
                </a:solidFill>
                <a:latin typeface="+mn-lt"/>
              </a:rPr>
              <a:t>Reporting Crime and Suspicious Behaviors</a:t>
            </a:r>
          </a:p>
        </p:txBody>
      </p:sp>
      <p:pic>
        <p:nvPicPr>
          <p:cNvPr id="4" name="Picture 3"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Tree>
    <p:extLst>
      <p:ext uri="{BB962C8B-B14F-4D97-AF65-F5344CB8AC3E}">
        <p14:creationId xmlns:p14="http://schemas.microsoft.com/office/powerpoint/2010/main" val="41364237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6" name="Rectangle 4"/>
          <p:cNvSpPr>
            <a:spLocks noChangeArrowheads="1"/>
          </p:cNvSpPr>
          <p:nvPr/>
        </p:nvSpPr>
        <p:spPr bwMode="auto">
          <a:xfrm>
            <a:off x="841302" y="1474799"/>
            <a:ext cx="3870251"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Running/Jogging Tips</a:t>
            </a:r>
            <a:endParaRPr lang="en-US" i="1" dirty="0"/>
          </a:p>
        </p:txBody>
      </p:sp>
      <p:sp>
        <p:nvSpPr>
          <p:cNvPr id="9" name="Content Placeholder 2"/>
          <p:cNvSpPr txBox="1">
            <a:spLocks/>
          </p:cNvSpPr>
          <p:nvPr/>
        </p:nvSpPr>
        <p:spPr>
          <a:xfrm>
            <a:off x="809403" y="2229655"/>
            <a:ext cx="7886700" cy="215095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Take off your headphones!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Carry a cell phone with you</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Vary your routine</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Know some landmarks/streets if you need to call for help</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Report suspicious activity!</a:t>
            </a:r>
          </a:p>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pic>
        <p:nvPicPr>
          <p:cNvPr id="2" name="Picture 1"/>
          <p:cNvPicPr>
            <a:picLocks noChangeAspect="1"/>
          </p:cNvPicPr>
          <p:nvPr/>
        </p:nvPicPr>
        <p:blipFill>
          <a:blip r:embed="rId4"/>
          <a:stretch>
            <a:fillRect/>
          </a:stretch>
        </p:blipFill>
        <p:spPr>
          <a:xfrm>
            <a:off x="5952665" y="4380614"/>
            <a:ext cx="2743438" cy="1822862"/>
          </a:xfrm>
          <a:prstGeom prst="rect">
            <a:avLst/>
          </a:prstGeom>
        </p:spPr>
      </p:pic>
    </p:spTree>
    <p:extLst>
      <p:ext uri="{BB962C8B-B14F-4D97-AF65-F5344CB8AC3E}">
        <p14:creationId xmlns:p14="http://schemas.microsoft.com/office/powerpoint/2010/main" val="3811025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Content Placeholder 2"/>
          <p:cNvSpPr txBox="1">
            <a:spLocks/>
          </p:cNvSpPr>
          <p:nvPr/>
        </p:nvSpPr>
        <p:spPr>
          <a:xfrm>
            <a:off x="809403" y="1793713"/>
            <a:ext cx="7886700" cy="29590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sp>
        <p:nvSpPr>
          <p:cNvPr id="10" name="Rectangle 4"/>
          <p:cNvSpPr>
            <a:spLocks noChangeArrowheads="1"/>
          </p:cNvSpPr>
          <p:nvPr/>
        </p:nvSpPr>
        <p:spPr bwMode="auto">
          <a:xfrm>
            <a:off x="841302" y="1474799"/>
            <a:ext cx="3870251"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Driving Safety</a:t>
            </a:r>
            <a:endParaRPr lang="en-US" i="1" dirty="0"/>
          </a:p>
        </p:txBody>
      </p:sp>
      <p:sp>
        <p:nvSpPr>
          <p:cNvPr id="11" name="Content Placeholder 2"/>
          <p:cNvSpPr txBox="1">
            <a:spLocks/>
          </p:cNvSpPr>
          <p:nvPr/>
        </p:nvSpPr>
        <p:spPr>
          <a:xfrm>
            <a:off x="809403" y="2112695"/>
            <a:ext cx="6888569" cy="25230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Lock your doors as soon as you get in your car</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Don’t fall prey to aggressive drivers and road rage</a:t>
            </a:r>
          </a:p>
          <a:p>
            <a:pPr lvl="1">
              <a:buClr>
                <a:srgbClr val="0070C0"/>
              </a:buClr>
              <a:buFont typeface="Wingdings" panose="05000000000000000000" pitchFamily="2" charset="2"/>
              <a:buChar char="Ø"/>
            </a:pPr>
            <a:r>
              <a:rPr lang="en-US" altLang="en-US" sz="2200" dirty="0">
                <a:ea typeface="ＭＳ Ｐゴシック" panose="020B0600070205080204" pitchFamily="34" charset="-128"/>
              </a:rPr>
              <a:t> Pull over and let them pass</a:t>
            </a:r>
          </a:p>
          <a:p>
            <a:pPr lvl="1">
              <a:buClr>
                <a:srgbClr val="0070C0"/>
              </a:buClr>
              <a:buFont typeface="Wingdings" panose="05000000000000000000" pitchFamily="2" charset="2"/>
              <a:buChar char="Ø"/>
            </a:pPr>
            <a:r>
              <a:rPr lang="en-US" altLang="en-US" sz="2200" dirty="0">
                <a:ea typeface="ＭＳ Ｐゴシック" panose="020B0600070205080204" pitchFamily="34" charset="-128"/>
              </a:rPr>
              <a:t> Call 911 if driving is dangerous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Get in the habit of leaving yourself room for escape</a:t>
            </a:r>
          </a:p>
          <a:p>
            <a:pPr lvl="1">
              <a:buClr>
                <a:srgbClr val="0070C0"/>
              </a:buClr>
              <a:buFont typeface="Wingdings" panose="05000000000000000000" pitchFamily="2" charset="2"/>
              <a:buChar char="Ø"/>
            </a:pPr>
            <a:r>
              <a:rPr lang="en-US" altLang="en-US" sz="2200" dirty="0">
                <a:ea typeface="ＭＳ Ｐゴシック" panose="020B0600070205080204" pitchFamily="34" charset="-128"/>
              </a:rPr>
              <a:t> Don’t tailgate, leave room in heavy traffic</a:t>
            </a:r>
          </a:p>
          <a:p>
            <a:pPr lvl="1">
              <a:buClr>
                <a:srgbClr val="0070C0"/>
              </a:buClr>
              <a:buFont typeface="Wingdings" panose="05000000000000000000" pitchFamily="2" charset="2"/>
              <a:buChar char="Ø"/>
            </a:pPr>
            <a:r>
              <a:rPr lang="en-US" altLang="en-US" sz="2200" dirty="0">
                <a:ea typeface="ＭＳ Ｐゴシック" panose="020B0600070205080204" pitchFamily="34" charset="-128"/>
              </a:rPr>
              <a:t> Can you see the wheels of the car in front of you?</a:t>
            </a:r>
          </a:p>
        </p:txBody>
      </p:sp>
      <p:pic>
        <p:nvPicPr>
          <p:cNvPr id="3" name="Picture 2"/>
          <p:cNvPicPr>
            <a:picLocks noChangeAspect="1"/>
          </p:cNvPicPr>
          <p:nvPr/>
        </p:nvPicPr>
        <p:blipFill rotWithShape="1">
          <a:blip r:embed="rId4"/>
          <a:srcRect l="5523" t="14232" r="5872" b="14072"/>
          <a:stretch/>
        </p:blipFill>
        <p:spPr>
          <a:xfrm>
            <a:off x="3232294" y="4834177"/>
            <a:ext cx="2688707" cy="1631711"/>
          </a:xfrm>
          <a:prstGeom prst="rect">
            <a:avLst/>
          </a:prstGeom>
        </p:spPr>
      </p:pic>
    </p:spTree>
    <p:extLst>
      <p:ext uri="{BB962C8B-B14F-4D97-AF65-F5344CB8AC3E}">
        <p14:creationId xmlns:p14="http://schemas.microsoft.com/office/powerpoint/2010/main" val="4445083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Content Placeholder 2"/>
          <p:cNvSpPr txBox="1">
            <a:spLocks/>
          </p:cNvSpPr>
          <p:nvPr/>
        </p:nvSpPr>
        <p:spPr>
          <a:xfrm>
            <a:off x="809403" y="1793713"/>
            <a:ext cx="7886700" cy="29590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sp>
        <p:nvSpPr>
          <p:cNvPr id="10" name="Rectangle 4"/>
          <p:cNvSpPr>
            <a:spLocks noChangeArrowheads="1"/>
          </p:cNvSpPr>
          <p:nvPr/>
        </p:nvSpPr>
        <p:spPr bwMode="auto">
          <a:xfrm>
            <a:off x="841302" y="1474799"/>
            <a:ext cx="4910912"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Driving Safety: Being Followed?</a:t>
            </a:r>
            <a:endParaRPr lang="en-US" i="1" dirty="0"/>
          </a:p>
        </p:txBody>
      </p:sp>
      <p:sp>
        <p:nvSpPr>
          <p:cNvPr id="11" name="Content Placeholder 2"/>
          <p:cNvSpPr txBox="1">
            <a:spLocks/>
          </p:cNvSpPr>
          <p:nvPr/>
        </p:nvSpPr>
        <p:spPr>
          <a:xfrm>
            <a:off x="809403" y="2229656"/>
            <a:ext cx="5931639" cy="25230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If you think you are being followed, head toward the nearest well lit business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Don’t drive home</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Note the license plate and if possible the make and color of the car</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Call 9-1-1</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Do not pull over if a car behind you flashes its’ headlights.  Police vehicles contain blue lights</a:t>
            </a:r>
            <a:r>
              <a:rPr lang="en-US" altLang="en-US" sz="2200" dirty="0">
                <a:ea typeface="ＭＳ Ｐゴシック" panose="020B0600070205080204" pitchFamily="34" charset="-128"/>
              </a:rPr>
              <a:t>.</a:t>
            </a:r>
          </a:p>
          <a:p>
            <a:pPr marL="0" indent="0">
              <a:buClr>
                <a:srgbClr val="0070C0"/>
              </a:buClr>
              <a:buNone/>
            </a:pPr>
            <a:endParaRPr lang="en-US" altLang="en-US" sz="2500" dirty="0">
              <a:ea typeface="ＭＳ Ｐゴシック" panose="020B0600070205080204" pitchFamily="34" charset="-128"/>
            </a:endParaRPr>
          </a:p>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pic>
        <p:nvPicPr>
          <p:cNvPr id="2" name="Picture 1"/>
          <p:cNvPicPr>
            <a:picLocks noChangeAspect="1"/>
          </p:cNvPicPr>
          <p:nvPr/>
        </p:nvPicPr>
        <p:blipFill rotWithShape="1">
          <a:blip r:embed="rId4"/>
          <a:srcRect l="52713"/>
          <a:stretch/>
        </p:blipFill>
        <p:spPr>
          <a:xfrm>
            <a:off x="6389355" y="1998019"/>
            <a:ext cx="2724483" cy="2229958"/>
          </a:xfrm>
          <a:prstGeom prst="rect">
            <a:avLst/>
          </a:prstGeom>
        </p:spPr>
      </p:pic>
    </p:spTree>
    <p:extLst>
      <p:ext uri="{BB962C8B-B14F-4D97-AF65-F5344CB8AC3E}">
        <p14:creationId xmlns:p14="http://schemas.microsoft.com/office/powerpoint/2010/main" val="21603372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6" name="Rectangle 4"/>
          <p:cNvSpPr>
            <a:spLocks noChangeArrowheads="1"/>
          </p:cNvSpPr>
          <p:nvPr/>
        </p:nvSpPr>
        <p:spPr bwMode="auto">
          <a:xfrm>
            <a:off x="841302" y="1485432"/>
            <a:ext cx="3870251"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Car Trouble</a:t>
            </a:r>
            <a:endParaRPr lang="en-US" i="1" dirty="0"/>
          </a:p>
        </p:txBody>
      </p:sp>
      <p:pic>
        <p:nvPicPr>
          <p:cNvPr id="2" name="Picture 1"/>
          <p:cNvPicPr>
            <a:picLocks noChangeAspect="1"/>
          </p:cNvPicPr>
          <p:nvPr/>
        </p:nvPicPr>
        <p:blipFill>
          <a:blip r:embed="rId4"/>
          <a:stretch>
            <a:fillRect/>
          </a:stretch>
        </p:blipFill>
        <p:spPr>
          <a:xfrm>
            <a:off x="5082363" y="4240398"/>
            <a:ext cx="3891515" cy="2188977"/>
          </a:xfrm>
          <a:prstGeom prst="rect">
            <a:avLst/>
          </a:prstGeom>
        </p:spPr>
      </p:pic>
      <p:sp>
        <p:nvSpPr>
          <p:cNvPr id="9" name="Content Placeholder 2"/>
          <p:cNvSpPr txBox="1">
            <a:spLocks/>
          </p:cNvSpPr>
          <p:nvPr/>
        </p:nvSpPr>
        <p:spPr>
          <a:xfrm>
            <a:off x="820031" y="2219036"/>
            <a:ext cx="8036890" cy="212257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Pull over to the side of the road, Turn on emergency flashers</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You can call 9-1-1.  Depending on the agency, will send a patrol car or call for a tow</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If someone stops to help, ask them to call police</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Keep an emergency kit in your car</a:t>
            </a:r>
          </a:p>
          <a:p>
            <a:pPr>
              <a:buClr>
                <a:srgbClr val="0070C0"/>
              </a:buClr>
              <a:buFont typeface="Wingdings" panose="05000000000000000000" pitchFamily="2" charset="2"/>
              <a:buChar char="Ø"/>
            </a:pP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31087126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253188" y="310088"/>
            <a:ext cx="66397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Safety Tips By Location or Activity</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Content Placeholder 2"/>
          <p:cNvSpPr txBox="1">
            <a:spLocks/>
          </p:cNvSpPr>
          <p:nvPr/>
        </p:nvSpPr>
        <p:spPr>
          <a:xfrm>
            <a:off x="809403" y="1793713"/>
            <a:ext cx="7886700" cy="29590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sp>
        <p:nvSpPr>
          <p:cNvPr id="10" name="Rectangle 4"/>
          <p:cNvSpPr>
            <a:spLocks noChangeArrowheads="1"/>
          </p:cNvSpPr>
          <p:nvPr/>
        </p:nvSpPr>
        <p:spPr bwMode="auto">
          <a:xfrm>
            <a:off x="841302" y="1240884"/>
            <a:ext cx="5208624" cy="523220"/>
          </a:xfrm>
          <a:prstGeom prst="rect">
            <a:avLst/>
          </a:prstGeom>
          <a:noFill/>
          <a:ln w="9525">
            <a:noFill/>
            <a:miter lim="800000"/>
            <a:headEnd/>
            <a:tailEnd/>
          </a:ln>
          <a:effectLst/>
        </p:spPr>
        <p:txBody>
          <a:bodyPr wrap="square" anchor="ctr">
            <a:spAutoFit/>
          </a:bodyPr>
          <a:lstStyle/>
          <a:p>
            <a:pPr eaLnBrk="0" hangingPunct="0">
              <a:lnSpc>
                <a:spcPct val="100000"/>
              </a:lnSpc>
              <a:spcBef>
                <a:spcPct val="0"/>
              </a:spcBef>
              <a:buClrTx/>
              <a:buSzTx/>
              <a:defRPr/>
            </a:pPr>
            <a:r>
              <a:rPr lang="en-US" sz="2800" i="1" dirty="0">
                <a:solidFill>
                  <a:schemeClr val="hlink"/>
                </a:solidFill>
              </a:rPr>
              <a:t>Shopping Malls and Parking Lots</a:t>
            </a:r>
            <a:endParaRPr lang="en-US" i="1" dirty="0"/>
          </a:p>
        </p:txBody>
      </p:sp>
      <p:sp>
        <p:nvSpPr>
          <p:cNvPr id="11" name="Content Placeholder 2"/>
          <p:cNvSpPr txBox="1">
            <a:spLocks/>
          </p:cNvSpPr>
          <p:nvPr/>
        </p:nvSpPr>
        <p:spPr>
          <a:xfrm>
            <a:off x="809403" y="1942584"/>
            <a:ext cx="5442541" cy="36501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en-US" sz="2400" dirty="0">
                <a:ea typeface="ＭＳ Ｐゴシック" panose="020B0600070205080204" pitchFamily="34" charset="-128"/>
              </a:rPr>
              <a:t> These areas are prone to car prowls and auto thefts</a:t>
            </a:r>
          </a:p>
          <a:p>
            <a:pPr lvl="1">
              <a:buClr>
                <a:srgbClr val="0070C0"/>
              </a:buClr>
              <a:buFont typeface="Wingdings" panose="05000000000000000000" pitchFamily="2" charset="2"/>
              <a:buChar char="Ø"/>
            </a:pPr>
            <a:r>
              <a:rPr lang="en-US" altLang="en-US" sz="2100" dirty="0">
                <a:ea typeface="ＭＳ Ｐゴシック" panose="020B0600070205080204" pitchFamily="34" charset="-128"/>
              </a:rPr>
              <a:t> Don’t leave valuables in sight!  Packages, Phones, Laptops, Bags, etc.</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Park in well lit areas if possible</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Ask security to walk you to your car	      - It’s their job</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Get keys out and ready before getting to your car</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Lock your door once inside the vehicle</a:t>
            </a:r>
          </a:p>
          <a:p>
            <a:pPr>
              <a:buClr>
                <a:srgbClr val="0070C0"/>
              </a:buClr>
              <a:buFont typeface="Wingdings" panose="05000000000000000000" pitchFamily="2" charset="2"/>
              <a:buChar char="Ø"/>
            </a:pPr>
            <a:r>
              <a:rPr lang="en-US" altLang="en-US" sz="2400" dirty="0">
                <a:ea typeface="ＭＳ Ｐゴシック" panose="020B0600070205080204" pitchFamily="34" charset="-128"/>
              </a:rPr>
              <a:t> Pay attention to the cars parked around and who is in them.  </a:t>
            </a:r>
          </a:p>
          <a:p>
            <a:pPr>
              <a:buClr>
                <a:srgbClr val="0070C0"/>
              </a:buClr>
              <a:buFont typeface="Wingdings" panose="05000000000000000000" pitchFamily="2" charset="2"/>
              <a:buChar char="Ø"/>
            </a:pPr>
            <a:endParaRPr lang="en-US" altLang="en-US" dirty="0">
              <a:ea typeface="ＭＳ Ｐゴシック" panose="020B0600070205080204" pitchFamily="34" charset="-128"/>
            </a:endParaRPr>
          </a:p>
        </p:txBody>
      </p:sp>
      <p:pic>
        <p:nvPicPr>
          <p:cNvPr id="3" name="Picture 2"/>
          <p:cNvPicPr>
            <a:picLocks noChangeAspect="1"/>
          </p:cNvPicPr>
          <p:nvPr/>
        </p:nvPicPr>
        <p:blipFill>
          <a:blip r:embed="rId4"/>
          <a:stretch>
            <a:fillRect/>
          </a:stretch>
        </p:blipFill>
        <p:spPr>
          <a:xfrm>
            <a:off x="6174869" y="2176462"/>
            <a:ext cx="2853908" cy="3022861"/>
          </a:xfrm>
          <a:prstGeom prst="rect">
            <a:avLst/>
          </a:prstGeom>
        </p:spPr>
      </p:pic>
    </p:spTree>
    <p:extLst>
      <p:ext uri="{BB962C8B-B14F-4D97-AF65-F5344CB8AC3E}">
        <p14:creationId xmlns:p14="http://schemas.microsoft.com/office/powerpoint/2010/main" val="36902442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43447" y="34315"/>
            <a:ext cx="3070391" cy="3070391"/>
          </a:xfrm>
          <a:prstGeom prst="rect">
            <a:avLst/>
          </a:prstGeom>
        </p:spPr>
      </p:pic>
      <p:sp>
        <p:nvSpPr>
          <p:cNvPr id="15363" name="Rectangle 3"/>
          <p:cNvSpPr>
            <a:spLocks noChangeArrowheads="1"/>
          </p:cNvSpPr>
          <p:nvPr/>
        </p:nvSpPr>
        <p:spPr bwMode="auto">
          <a:xfrm>
            <a:off x="2265430" y="310088"/>
            <a:ext cx="4615238" cy="9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Reporting Crime</a:t>
            </a:r>
          </a:p>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or Suspicious Behavior</a:t>
            </a:r>
            <a:endParaRPr lang="en-US" altLang="en-US" sz="3600" dirty="0">
              <a:latin typeface="+mn-lt"/>
              <a:cs typeface="Times New Roman" pitchFamily="18" charset="0"/>
            </a:endParaRPr>
          </a:p>
        </p:txBody>
      </p:sp>
      <p:sp>
        <p:nvSpPr>
          <p:cNvPr id="15366"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9" name="Rectangle 4">
            <a:extLst/>
          </p:cNvPr>
          <p:cNvSpPr>
            <a:spLocks noChangeArrowheads="1"/>
          </p:cNvSpPr>
          <p:nvPr/>
        </p:nvSpPr>
        <p:spPr bwMode="auto">
          <a:xfrm>
            <a:off x="799618" y="1713950"/>
            <a:ext cx="785528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eaLnBrk="0" hangingPunct="0">
              <a:buClr>
                <a:schemeClr val="accent1"/>
              </a:buClr>
              <a:buSzPct val="85000"/>
              <a:buFont typeface="Wingdings 2" pitchFamily="18" charset="2"/>
              <a:buChar char=""/>
              <a:defRPr sz="2400">
                <a:solidFill>
                  <a:schemeClr val="tx1"/>
                </a:solidFill>
                <a:latin typeface="Constantia" pitchFamily="18" charset="0"/>
              </a:defRPr>
            </a:lvl2pPr>
            <a:lvl3pPr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buClr>
                <a:schemeClr val="accent1"/>
              </a:buClr>
              <a:buSzPct val="100000"/>
              <a:buFont typeface="Wingdings" pitchFamily="2" charset="2"/>
              <a:buChar char="Ø"/>
            </a:pPr>
            <a:r>
              <a:rPr lang="en-US" altLang="en-US" sz="2400" dirty="0">
                <a:latin typeface="+mn-lt"/>
              </a:rPr>
              <a:t> It’s okay to call 911</a:t>
            </a:r>
          </a:p>
          <a:p>
            <a:pPr lvl="1" eaLnBrk="1" hangingPunct="1">
              <a:buSzPct val="100000"/>
              <a:buFont typeface="Wingdings" pitchFamily="2" charset="2"/>
              <a:buChar char="Ø"/>
            </a:pPr>
            <a:r>
              <a:rPr lang="en-US" altLang="en-US" sz="2200" dirty="0">
                <a:latin typeface="+mn-lt"/>
              </a:rPr>
              <a:t> Non-emergency Numbers</a:t>
            </a:r>
          </a:p>
          <a:p>
            <a:pPr indent="-174625" eaLnBrk="1" hangingPunct="1">
              <a:buClr>
                <a:srgbClr val="0070C0"/>
              </a:buClr>
              <a:buSzPct val="100000"/>
              <a:buFont typeface="Wingdings" pitchFamily="2" charset="2"/>
              <a:buChar char="Ø"/>
            </a:pPr>
            <a:r>
              <a:rPr lang="en-US" altLang="en-US" sz="2400" dirty="0">
                <a:latin typeface="+mn-lt"/>
              </a:rPr>
              <a:t> Know where you are</a:t>
            </a:r>
          </a:p>
          <a:p>
            <a:pPr lvl="1" indent="-174625" eaLnBrk="1" hangingPunct="1">
              <a:buClr>
                <a:srgbClr val="0070C0"/>
              </a:buClr>
              <a:buSzPct val="100000"/>
              <a:buFont typeface="Wingdings" pitchFamily="2" charset="2"/>
              <a:buChar char="Ø"/>
            </a:pPr>
            <a:r>
              <a:rPr lang="en-US" altLang="en-US" sz="2200" dirty="0">
                <a:latin typeface="+mn-lt"/>
              </a:rPr>
              <a:t> To connect with appropriate agency</a:t>
            </a:r>
          </a:p>
          <a:p>
            <a:pPr indent="-174625" eaLnBrk="1" hangingPunct="1">
              <a:buClr>
                <a:srgbClr val="0070C0"/>
              </a:buClr>
              <a:buSzPct val="100000"/>
              <a:buFont typeface="Wingdings" pitchFamily="2" charset="2"/>
              <a:buChar char="Ø"/>
            </a:pPr>
            <a:r>
              <a:rPr lang="en-US" altLang="en-US" sz="2400" dirty="0">
                <a:latin typeface="+mn-lt"/>
              </a:rPr>
              <a:t> State Emergency; If not an emergency, say so</a:t>
            </a:r>
          </a:p>
          <a:p>
            <a:pPr indent="-174625" eaLnBrk="1" hangingPunct="1">
              <a:buClr>
                <a:srgbClr val="0070C0"/>
              </a:buClr>
              <a:buSzPct val="100000"/>
              <a:buFont typeface="Wingdings" pitchFamily="2" charset="2"/>
              <a:buChar char="Ø"/>
            </a:pPr>
            <a:r>
              <a:rPr lang="en-US" altLang="en-US" sz="2400" dirty="0">
                <a:latin typeface="+mn-lt"/>
              </a:rPr>
              <a:t> Let the call taker control the conversation</a:t>
            </a:r>
          </a:p>
          <a:p>
            <a:pPr lvl="1" indent="-174625" eaLnBrk="1" hangingPunct="1">
              <a:buClr>
                <a:srgbClr val="0070C0"/>
              </a:buClr>
              <a:buSzPct val="100000"/>
              <a:buFont typeface="Wingdings" pitchFamily="2" charset="2"/>
              <a:buChar char="Ø"/>
            </a:pPr>
            <a:r>
              <a:rPr lang="en-US" altLang="en-US" sz="2200" dirty="0">
                <a:latin typeface="+mn-lt"/>
              </a:rPr>
              <a:t> Police likely dispatched while questions are being asked</a:t>
            </a:r>
          </a:p>
          <a:p>
            <a:pPr indent="-174625" eaLnBrk="1" hangingPunct="1">
              <a:buClr>
                <a:srgbClr val="0070C0"/>
              </a:buClr>
              <a:buSzPct val="100000"/>
              <a:buFont typeface="Wingdings" pitchFamily="2" charset="2"/>
              <a:buChar char="Ø"/>
            </a:pPr>
            <a:r>
              <a:rPr lang="en-US" altLang="en-US" sz="2400" dirty="0">
                <a:latin typeface="+mn-lt"/>
              </a:rPr>
              <a:t> Be prepared to answer where, what, when, who, weapons</a:t>
            </a:r>
          </a:p>
          <a:p>
            <a:pPr indent="-174625" eaLnBrk="1" hangingPunct="1">
              <a:buClr>
                <a:srgbClr val="0070C0"/>
              </a:buClr>
              <a:buSzPct val="100000"/>
              <a:buFont typeface="Wingdings" pitchFamily="2" charset="2"/>
              <a:buChar char="Ø"/>
            </a:pPr>
            <a:r>
              <a:rPr lang="en-US" altLang="en-US" sz="2400" dirty="0">
                <a:latin typeface="+mn-lt"/>
              </a:rPr>
              <a:t> Be as detailed as possible</a:t>
            </a:r>
          </a:p>
          <a:p>
            <a:pPr indent="-174625" eaLnBrk="1" hangingPunct="1">
              <a:buClr>
                <a:srgbClr val="0070C0"/>
              </a:buClr>
              <a:buSzPct val="100000"/>
              <a:buFont typeface="Wingdings" pitchFamily="2" charset="2"/>
              <a:buChar char="Ø"/>
            </a:pPr>
            <a:r>
              <a:rPr lang="en-US" altLang="en-US" sz="2400" dirty="0">
                <a:latin typeface="+mn-lt"/>
              </a:rPr>
              <a:t> Don’t hang up</a:t>
            </a:r>
          </a:p>
          <a:p>
            <a:pPr lvl="1" indent="-174625" eaLnBrk="1" hangingPunct="1">
              <a:buClr>
                <a:srgbClr val="0070C0"/>
              </a:buClr>
              <a:buSzPct val="100000"/>
              <a:buFont typeface="Wingdings" pitchFamily="2" charset="2"/>
              <a:buChar char="Ø"/>
            </a:pPr>
            <a:r>
              <a:rPr lang="en-US" altLang="en-US" sz="2200" dirty="0">
                <a:latin typeface="+mn-lt"/>
              </a:rPr>
              <a:t> Stay on the line until call taker tells you it’s okay to hang up</a:t>
            </a:r>
          </a:p>
        </p:txBody>
      </p:sp>
    </p:spTree>
    <p:extLst>
      <p:ext uri="{BB962C8B-B14F-4D97-AF65-F5344CB8AC3E}">
        <p14:creationId xmlns:p14="http://schemas.microsoft.com/office/powerpoint/2010/main" val="30634759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sp>
        <p:nvSpPr>
          <p:cNvPr id="34818" name="Rectangle 3"/>
          <p:cNvSpPr>
            <a:spLocks noChangeArrowheads="1"/>
          </p:cNvSpPr>
          <p:nvPr/>
        </p:nvSpPr>
        <p:spPr bwMode="auto">
          <a:xfrm>
            <a:off x="891824" y="1543460"/>
            <a:ext cx="7918450"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
                <a:schemeClr val="accent1"/>
              </a:buClr>
              <a:buSzPct val="100000"/>
              <a:buNone/>
            </a:pPr>
            <a:r>
              <a:rPr lang="en-US" altLang="en-US" sz="2400" dirty="0">
                <a:latin typeface="+mn-lt"/>
                <a:cs typeface="Arial" charset="0"/>
              </a:rPr>
              <a:t>Project a sense of purpose</a:t>
            </a:r>
            <a:endParaRPr lang="en-US" altLang="en-US" sz="2200" dirty="0">
              <a:latin typeface="+mn-lt"/>
              <a:cs typeface="Arial" charset="0"/>
            </a:endParaRPr>
          </a:p>
          <a:p>
            <a:pPr marL="342900" indent="-342900" eaLnBrk="1" hangingPunct="1">
              <a:spcBef>
                <a:spcPct val="0"/>
              </a:spcBef>
              <a:buClr>
                <a:schemeClr val="accent1"/>
              </a:buClr>
              <a:buSzPct val="100000"/>
              <a:buFont typeface="Wingdings" panose="05000000000000000000" pitchFamily="2" charset="2"/>
              <a:buChar char="Ø"/>
            </a:pPr>
            <a:r>
              <a:rPr lang="en-US" altLang="en-US" sz="2400" dirty="0">
                <a:latin typeface="+mn-lt"/>
                <a:cs typeface="Arial" charset="0"/>
              </a:rPr>
              <a:t> Don’t project “target” or “victim”</a:t>
            </a:r>
          </a:p>
          <a:p>
            <a:pPr marL="628650" lvl="1" indent="-171450" eaLnBrk="1" hangingPunct="1">
              <a:lnSpc>
                <a:spcPct val="100000"/>
              </a:lnSpc>
              <a:spcBef>
                <a:spcPct val="0"/>
              </a:spcBef>
              <a:buSzPct val="100000"/>
              <a:buFont typeface="Wingdings" panose="05000000000000000000" pitchFamily="2" charset="2"/>
              <a:buChar char="Ø"/>
            </a:pPr>
            <a:endParaRPr lang="en-US" altLang="en-US" sz="1200" dirty="0">
              <a:latin typeface="+mn-lt"/>
              <a:cs typeface="Arial" charset="0"/>
            </a:endParaRPr>
          </a:p>
          <a:p>
            <a:pPr eaLnBrk="1" hangingPunct="1">
              <a:lnSpc>
                <a:spcPct val="100000"/>
              </a:lnSpc>
              <a:spcBef>
                <a:spcPct val="0"/>
              </a:spcBef>
              <a:buClr>
                <a:schemeClr val="accent1"/>
              </a:buClr>
              <a:buSzPct val="100000"/>
              <a:buNone/>
            </a:pPr>
            <a:r>
              <a:rPr lang="en-US" altLang="en-US" sz="2400" dirty="0">
                <a:latin typeface="+mn-lt"/>
                <a:cs typeface="Arial" charset="0"/>
              </a:rPr>
              <a:t>Realize you have options</a:t>
            </a:r>
            <a:endParaRPr lang="en-US" altLang="en-US" sz="2200" dirty="0">
              <a:latin typeface="+mn-lt"/>
              <a:cs typeface="Arial" charset="0"/>
            </a:endParaRPr>
          </a:p>
          <a:p>
            <a:pPr eaLnBrk="1" hangingPunct="1">
              <a:spcBef>
                <a:spcPct val="0"/>
              </a:spcBef>
              <a:buClr>
                <a:schemeClr val="accent1"/>
              </a:buClr>
              <a:buSzPct val="100000"/>
              <a:buFont typeface="Wingdings" pitchFamily="2" charset="2"/>
              <a:buChar char="Ø"/>
            </a:pPr>
            <a:r>
              <a:rPr lang="en-US" altLang="en-US" sz="2400" dirty="0">
                <a:latin typeface="+mn-lt"/>
                <a:cs typeface="Arial" charset="0"/>
              </a:rPr>
              <a:t> Don’t always have to do what you started out to do</a:t>
            </a:r>
          </a:p>
          <a:p>
            <a:pPr lvl="1" eaLnBrk="1" hangingPunct="1">
              <a:lnSpc>
                <a:spcPct val="100000"/>
              </a:lnSpc>
              <a:spcBef>
                <a:spcPct val="0"/>
              </a:spcBef>
              <a:buSzPct val="100000"/>
              <a:buFont typeface="Wingdings" pitchFamily="2" charset="2"/>
              <a:buNone/>
            </a:pPr>
            <a:endParaRPr lang="en-US" altLang="en-US" sz="1200" dirty="0">
              <a:latin typeface="+mn-lt"/>
              <a:cs typeface="Arial" charset="0"/>
            </a:endParaRPr>
          </a:p>
          <a:p>
            <a:pPr eaLnBrk="1" hangingPunct="1">
              <a:lnSpc>
                <a:spcPct val="100000"/>
              </a:lnSpc>
              <a:spcBef>
                <a:spcPct val="0"/>
              </a:spcBef>
              <a:buClr>
                <a:schemeClr val="accent1"/>
              </a:buClr>
              <a:buSzPct val="100000"/>
              <a:buNone/>
            </a:pPr>
            <a:r>
              <a:rPr lang="en-US" altLang="en-US" sz="2400" dirty="0">
                <a:latin typeface="+mn-lt"/>
                <a:cs typeface="Arial" charset="0"/>
              </a:rPr>
              <a:t>Carry minimal possessions</a:t>
            </a:r>
            <a:endParaRPr lang="en-US" altLang="en-US" sz="2200" dirty="0">
              <a:latin typeface="+mn-lt"/>
              <a:cs typeface="Arial" charset="0"/>
            </a:endParaRPr>
          </a:p>
          <a:p>
            <a:pPr eaLnBrk="1" hangingPunct="1">
              <a:spcBef>
                <a:spcPct val="0"/>
              </a:spcBef>
              <a:buClr>
                <a:schemeClr val="accent1"/>
              </a:buClr>
              <a:buSzPct val="100000"/>
              <a:buFont typeface="Wingdings" pitchFamily="2" charset="2"/>
              <a:buChar char="Ø"/>
            </a:pPr>
            <a:r>
              <a:rPr lang="en-US" altLang="en-US" sz="2400" dirty="0">
                <a:latin typeface="+mn-lt"/>
                <a:cs typeface="Arial" charset="0"/>
              </a:rPr>
              <a:t> Take just what you need for what you are doing</a:t>
            </a:r>
          </a:p>
          <a:p>
            <a:pPr eaLnBrk="1" hangingPunct="1">
              <a:lnSpc>
                <a:spcPct val="100000"/>
              </a:lnSpc>
              <a:spcBef>
                <a:spcPct val="0"/>
              </a:spcBef>
              <a:buClr>
                <a:schemeClr val="accent1"/>
              </a:buClr>
              <a:buSzPct val="100000"/>
              <a:buNone/>
            </a:pPr>
            <a:endParaRPr lang="en-US" altLang="en-US" sz="1200" dirty="0">
              <a:latin typeface="+mn-lt"/>
              <a:cs typeface="Arial" charset="0"/>
            </a:endParaRPr>
          </a:p>
          <a:p>
            <a:pPr eaLnBrk="1" hangingPunct="1">
              <a:lnSpc>
                <a:spcPct val="100000"/>
              </a:lnSpc>
              <a:spcBef>
                <a:spcPct val="0"/>
              </a:spcBef>
              <a:spcAft>
                <a:spcPts val="600"/>
              </a:spcAft>
              <a:buClr>
                <a:schemeClr val="tx1"/>
              </a:buClr>
              <a:buSzPct val="75000"/>
              <a:buFont typeface="Wingdings" pitchFamily="2" charset="2"/>
              <a:buNone/>
            </a:pPr>
            <a:r>
              <a:rPr lang="en-US" altLang="en-US" sz="2400" b="1" u="sng" dirty="0">
                <a:latin typeface="+mn-lt"/>
                <a:cs typeface="Arial" charset="0"/>
              </a:rPr>
              <a:t>Stay alert!</a:t>
            </a:r>
            <a:r>
              <a:rPr lang="en-US" altLang="en-US" sz="2400" dirty="0">
                <a:latin typeface="+mn-lt"/>
                <a:cs typeface="Arial" charset="0"/>
              </a:rPr>
              <a:t>  Pay attention to the present moment</a:t>
            </a:r>
          </a:p>
          <a:p>
            <a:pPr eaLnBrk="1" hangingPunct="1">
              <a:lnSpc>
                <a:spcPct val="100000"/>
              </a:lnSpc>
              <a:spcBef>
                <a:spcPct val="0"/>
              </a:spcBef>
              <a:spcAft>
                <a:spcPts val="600"/>
              </a:spcAft>
              <a:buClr>
                <a:schemeClr val="tx1"/>
              </a:buClr>
              <a:buSzPct val="75000"/>
              <a:buFont typeface="Wingdings" pitchFamily="2" charset="2"/>
              <a:buNone/>
            </a:pPr>
            <a:r>
              <a:rPr lang="en-US" altLang="en-US" sz="2400" b="1" u="sng" dirty="0">
                <a:latin typeface="+mn-lt"/>
                <a:cs typeface="Arial" charset="0"/>
              </a:rPr>
              <a:t>Have a plan!</a:t>
            </a:r>
            <a:r>
              <a:rPr lang="en-US" altLang="en-US" sz="2400" dirty="0">
                <a:latin typeface="+mn-lt"/>
                <a:cs typeface="Arial" charset="0"/>
              </a:rPr>
              <a:t>  Planning ahead may help you get through a situation unharmed</a:t>
            </a:r>
            <a:endParaRPr lang="en-US" altLang="en-US" sz="2400" dirty="0">
              <a:latin typeface="+mn-lt"/>
              <a:ea typeface="Arial Unicode MS" pitchFamily="34" charset="-128"/>
              <a:cs typeface="Arial Unicode MS" pitchFamily="34" charset="-128"/>
            </a:endParaRPr>
          </a:p>
          <a:p>
            <a:pPr eaLnBrk="1" hangingPunct="1">
              <a:lnSpc>
                <a:spcPct val="100000"/>
              </a:lnSpc>
              <a:spcBef>
                <a:spcPct val="0"/>
              </a:spcBef>
              <a:spcAft>
                <a:spcPts val="600"/>
              </a:spcAft>
              <a:buClr>
                <a:schemeClr val="tx1"/>
              </a:buClr>
              <a:buSzPct val="75000"/>
              <a:buFont typeface="Wingdings" pitchFamily="2" charset="2"/>
              <a:buNone/>
            </a:pPr>
            <a:r>
              <a:rPr lang="en-US" altLang="en-US" sz="2400" b="1" u="sng" dirty="0">
                <a:latin typeface="+mn-lt"/>
                <a:cs typeface="Arial" charset="0"/>
              </a:rPr>
              <a:t>Trust your instincts!</a:t>
            </a:r>
            <a:r>
              <a:rPr lang="en-US" altLang="en-US" sz="2400" dirty="0">
                <a:latin typeface="+mn-lt"/>
                <a:cs typeface="Arial" charset="0"/>
              </a:rPr>
              <a:t>  Don’t ignore early danger signals</a:t>
            </a:r>
          </a:p>
          <a:p>
            <a:pPr eaLnBrk="1" hangingPunct="1">
              <a:lnSpc>
                <a:spcPct val="100000"/>
              </a:lnSpc>
              <a:spcBef>
                <a:spcPct val="0"/>
              </a:spcBef>
              <a:spcAft>
                <a:spcPts val="600"/>
              </a:spcAft>
              <a:buClr>
                <a:schemeClr val="tx1"/>
              </a:buClr>
              <a:buSzPct val="75000"/>
              <a:buFont typeface="Wingdings" pitchFamily="2" charset="2"/>
              <a:buNone/>
            </a:pPr>
            <a:r>
              <a:rPr lang="en-US" altLang="en-US" sz="2400" b="1" u="sng" dirty="0">
                <a:latin typeface="+mn-lt"/>
                <a:cs typeface="Arial" charset="0"/>
              </a:rPr>
              <a:t>Report!</a:t>
            </a:r>
            <a:endParaRPr lang="en-US" altLang="en-US" sz="2400" dirty="0">
              <a:latin typeface="+mn-lt"/>
              <a:cs typeface="Arial" charset="0"/>
            </a:endParaRPr>
          </a:p>
        </p:txBody>
      </p:sp>
      <p:sp>
        <p:nvSpPr>
          <p:cNvPr id="34819" name="Rectangle 4"/>
          <p:cNvSpPr>
            <a:spLocks noChangeArrowheads="1"/>
          </p:cNvSpPr>
          <p:nvPr/>
        </p:nvSpPr>
        <p:spPr bwMode="auto">
          <a:xfrm>
            <a:off x="1625600" y="311676"/>
            <a:ext cx="5880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Arial" charset="0"/>
                <a:cs typeface="Arial" charset="0"/>
              </a:rPr>
              <a:t>Personal Safety Summary</a:t>
            </a:r>
            <a:endParaRPr lang="en-US" altLang="en-US" sz="3600" dirty="0">
              <a:latin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4" name="Table 3"/>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5" name="Rectangle 3">
            <a:extLst>
              <a:ext uri="{FF2B5EF4-FFF2-40B4-BE49-F238E27FC236}">
                <a16:creationId xmlns:a16="http://schemas.microsoft.com/office/drawing/2014/main" id="{7930F797-D49D-4A37-8CAC-205842964A00}"/>
              </a:ext>
            </a:extLst>
          </p:cNvPr>
          <p:cNvSpPr txBox="1">
            <a:spLocks noChangeArrowheads="1"/>
          </p:cNvSpPr>
          <p:nvPr/>
        </p:nvSpPr>
        <p:spPr>
          <a:xfrm>
            <a:off x="514350" y="1573213"/>
            <a:ext cx="7067550" cy="50180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ts val="600"/>
              </a:spcAft>
              <a:buClr>
                <a:schemeClr val="accent1"/>
              </a:buClr>
              <a:buSzPct val="100000"/>
              <a:buFont typeface="Arial" panose="020B0604020202020204" pitchFamily="34" charset="0"/>
              <a:buNone/>
            </a:pPr>
            <a:endParaRPr lang="en-US" altLang="en-US" sz="2400" dirty="0">
              <a:latin typeface="Arial" charset="0"/>
              <a:cs typeface="Arial" charset="0"/>
            </a:endParaRPr>
          </a:p>
        </p:txBody>
      </p:sp>
      <p:sp>
        <p:nvSpPr>
          <p:cNvPr id="6" name="TextBox 5">
            <a:extLst>
              <a:ext uri="{FF2B5EF4-FFF2-40B4-BE49-F238E27FC236}">
                <a16:creationId xmlns:a16="http://schemas.microsoft.com/office/drawing/2014/main" id="{3F4A5D59-BD11-4ACA-BDB5-D3E29EC4ADF3}"/>
              </a:ext>
            </a:extLst>
          </p:cNvPr>
          <p:cNvSpPr txBox="1"/>
          <p:nvPr/>
        </p:nvSpPr>
        <p:spPr>
          <a:xfrm>
            <a:off x="1104991" y="433848"/>
            <a:ext cx="6954838" cy="1422400"/>
          </a:xfrm>
          <a:prstGeom prst="rect">
            <a:avLst/>
          </a:prstGeom>
          <a:noFill/>
        </p:spPr>
        <p:txBody>
          <a:bodyPr wrap="none">
            <a:spAutoFit/>
          </a:bodyPr>
          <a:lstStyle/>
          <a:p>
            <a:pPr>
              <a:defRPr/>
            </a:pPr>
            <a:r>
              <a:rPr lang="en-US" sz="9600" b="1" i="1" dirty="0">
                <a:solidFill>
                  <a:schemeClr val="accent1">
                    <a:lumMod val="75000"/>
                  </a:schemeClr>
                </a:solidFill>
                <a:latin typeface="Lucida Calligraphy" pitchFamily="66" charset="0"/>
                <a:cs typeface="Arial" pitchFamily="34" charset="0"/>
              </a:rPr>
              <a:t>Questions?</a:t>
            </a:r>
          </a:p>
        </p:txBody>
      </p:sp>
      <p:pic>
        <p:nvPicPr>
          <p:cNvPr id="2" name="Picture 1">
            <a:extLst>
              <a:ext uri="{FF2B5EF4-FFF2-40B4-BE49-F238E27FC236}">
                <a16:creationId xmlns:a16="http://schemas.microsoft.com/office/drawing/2014/main" id="{3FFF825B-53FF-4B2F-8B35-0BAD49697D35}"/>
              </a:ext>
            </a:extLst>
          </p:cNvPr>
          <p:cNvPicPr>
            <a:picLocks noChangeAspect="1"/>
          </p:cNvPicPr>
          <p:nvPr/>
        </p:nvPicPr>
        <p:blipFill rotWithShape="1">
          <a:blip r:embed="rId4"/>
          <a:srcRect l="10524" t="10786" r="9888" b="11932"/>
          <a:stretch/>
        </p:blipFill>
        <p:spPr>
          <a:xfrm>
            <a:off x="2235196" y="1638140"/>
            <a:ext cx="4677250" cy="3587867"/>
          </a:xfrm>
          <a:prstGeom prst="rect">
            <a:avLst/>
          </a:prstGeom>
        </p:spPr>
      </p:pic>
      <p:sp>
        <p:nvSpPr>
          <p:cNvPr id="7" name="Content Placeholder 2">
            <a:extLst>
              <a:ext uri="{FF2B5EF4-FFF2-40B4-BE49-F238E27FC236}">
                <a16:creationId xmlns:a16="http://schemas.microsoft.com/office/drawing/2014/main" id="{ADCA018A-3BC0-4788-9E47-AE393F8366B3}"/>
              </a:ext>
            </a:extLst>
          </p:cNvPr>
          <p:cNvSpPr txBox="1">
            <a:spLocks/>
          </p:cNvSpPr>
          <p:nvPr/>
        </p:nvSpPr>
        <p:spPr>
          <a:xfrm>
            <a:off x="821631" y="5348106"/>
            <a:ext cx="7593495" cy="10668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en-US" sz="2400" b="1" dirty="0">
                <a:solidFill>
                  <a:schemeClr val="accent1">
                    <a:lumMod val="75000"/>
                  </a:schemeClr>
                </a:solidFill>
              </a:rPr>
              <a:t>Mark A. Solomon, CPD</a:t>
            </a:r>
          </a:p>
          <a:p>
            <a:pPr marL="0" indent="0" algn="ctr">
              <a:spcBef>
                <a:spcPts val="0"/>
              </a:spcBef>
              <a:buNone/>
            </a:pPr>
            <a:r>
              <a:rPr lang="en-US" sz="2400" b="1" dirty="0">
                <a:solidFill>
                  <a:schemeClr val="accent1">
                    <a:lumMod val="75000"/>
                  </a:schemeClr>
                </a:solidFill>
              </a:rPr>
              <a:t>Crime Prevention Coordinator, Seattle Police Department</a:t>
            </a:r>
          </a:p>
          <a:p>
            <a:pPr marL="0" indent="0" algn="ctr">
              <a:spcBef>
                <a:spcPts val="0"/>
              </a:spcBef>
              <a:buNone/>
            </a:pPr>
            <a:r>
              <a:rPr lang="en-US" sz="2400" b="1" dirty="0">
                <a:solidFill>
                  <a:schemeClr val="accent1">
                    <a:lumMod val="75000"/>
                  </a:schemeClr>
                </a:solidFill>
              </a:rPr>
              <a:t>(206)679-1162   </a:t>
            </a:r>
            <a:r>
              <a:rPr lang="en-US" sz="2400" b="1" dirty="0">
                <a:solidFill>
                  <a:schemeClr val="accent1">
                    <a:lumMod val="75000"/>
                  </a:schemeClr>
                </a:solidFill>
                <a:hlinkClick r:id="rId5"/>
              </a:rPr>
              <a:t>mark.solomon@seattle.gov</a:t>
            </a:r>
            <a:endParaRPr lang="en-US" sz="2400" b="1" dirty="0">
              <a:solidFill>
                <a:schemeClr val="accent1">
                  <a:lumMod val="75000"/>
                </a:schemeClr>
              </a:solidFill>
            </a:endParaRPr>
          </a:p>
          <a:p>
            <a:pPr marL="0" indent="0" algn="ctr">
              <a:spcBef>
                <a:spcPts val="0"/>
              </a:spcBef>
              <a:buNone/>
            </a:pPr>
            <a:endParaRPr lang="en-US" sz="2000" b="1" dirty="0">
              <a:solidFill>
                <a:schemeClr val="accent1">
                  <a:lumMod val="75000"/>
                </a:schemeClr>
              </a:solidFill>
            </a:endParaRPr>
          </a:p>
        </p:txBody>
      </p:sp>
    </p:spTree>
    <p:extLst>
      <p:ext uri="{BB962C8B-B14F-4D97-AF65-F5344CB8AC3E}">
        <p14:creationId xmlns:p14="http://schemas.microsoft.com/office/powerpoint/2010/main" val="1179188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447851" y="5900403"/>
            <a:ext cx="827087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200" b="1" dirty="0">
                <a:solidFill>
                  <a:srgbClr val="000000"/>
                </a:solidFill>
                <a:latin typeface="Arial" charset="0"/>
                <a:cs typeface="Times New Roman" pitchFamily="18" charset="0"/>
              </a:rPr>
              <a:t>What are </a:t>
            </a:r>
            <a:r>
              <a:rPr lang="en-US" altLang="en-US" sz="3200" b="1" i="1" u="sng" dirty="0">
                <a:solidFill>
                  <a:srgbClr val="000000"/>
                </a:solidFill>
                <a:latin typeface="Arial" charset="0"/>
                <a:cs typeface="Times New Roman" pitchFamily="18" charset="0"/>
              </a:rPr>
              <a:t>your </a:t>
            </a:r>
            <a:r>
              <a:rPr lang="en-US" altLang="en-US" sz="3200" b="1" dirty="0">
                <a:solidFill>
                  <a:srgbClr val="000000"/>
                </a:solidFill>
                <a:latin typeface="Arial" charset="0"/>
                <a:cs typeface="Times New Roman" pitchFamily="18" charset="0"/>
              </a:rPr>
              <a:t>safety concerns?</a:t>
            </a:r>
            <a:endParaRPr lang="en-US" altLang="en-US" sz="3200" dirty="0">
              <a:solidFill>
                <a:srgbClr val="000000"/>
              </a:solidFill>
              <a:latin typeface="Arial" charset="0"/>
              <a:cs typeface="Times New Roman" pitchFamily="18" charset="0"/>
            </a:endParaRPr>
          </a:p>
        </p:txBody>
      </p:sp>
      <p:sp>
        <p:nvSpPr>
          <p:cNvPr id="7171" name="Rectangle 4"/>
          <p:cNvSpPr>
            <a:spLocks noChangeArrowheads="1"/>
          </p:cNvSpPr>
          <p:nvPr/>
        </p:nvSpPr>
        <p:spPr bwMode="auto">
          <a:xfrm>
            <a:off x="2290925" y="701461"/>
            <a:ext cx="4572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600" b="1" dirty="0">
                <a:solidFill>
                  <a:srgbClr val="000000"/>
                </a:solidFill>
                <a:latin typeface="Arial" charset="0"/>
              </a:rPr>
              <a:t>Needs Assessment</a:t>
            </a:r>
            <a:endParaRPr lang="en-US" altLang="en-US" sz="2000" b="1" i="1" dirty="0">
              <a:solidFill>
                <a:srgbClr val="000000"/>
              </a:solidFill>
              <a:latin typeface="Arial" charset="0"/>
            </a:endParaRPr>
          </a:p>
        </p:txBody>
      </p:sp>
      <p:pic>
        <p:nvPicPr>
          <p:cNvPr id="5" name="Picture 4"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pic>
        <p:nvPicPr>
          <p:cNvPr id="2" name="Picture 1"/>
          <p:cNvPicPr>
            <a:picLocks noChangeAspect="1"/>
          </p:cNvPicPr>
          <p:nvPr/>
        </p:nvPicPr>
        <p:blipFill rotWithShape="1">
          <a:blip r:embed="rId4"/>
          <a:srcRect l="22753" t="5421" r="24947" b="3635"/>
          <a:stretch/>
        </p:blipFill>
        <p:spPr>
          <a:xfrm>
            <a:off x="2517912" y="1375863"/>
            <a:ext cx="4187687" cy="4089677"/>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216150" y="2427288"/>
            <a:ext cx="483076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buClr>
                <a:srgbClr val="0BD0D9"/>
              </a:buClr>
              <a:buSzPct val="95000"/>
              <a:buFont typeface="Wingdings 2" pitchFamily="18" charset="2"/>
              <a:buChar char=""/>
              <a:tabLst>
                <a:tab pos="457200" algn="l"/>
              </a:tabLst>
              <a:defRPr sz="2600">
                <a:solidFill>
                  <a:schemeClr val="tx1"/>
                </a:solidFill>
                <a:latin typeface="Constantia" pitchFamily="18" charset="0"/>
              </a:defRPr>
            </a:lvl1pPr>
            <a:lvl2pPr eaLnBrk="0" hangingPunct="0">
              <a:buClr>
                <a:schemeClr val="accent1"/>
              </a:buClr>
              <a:buSzPct val="85000"/>
              <a:buFont typeface="Wingdings 2" pitchFamily="18" charset="2"/>
              <a:buChar char=""/>
              <a:tabLst>
                <a:tab pos="457200" algn="l"/>
              </a:tabLst>
              <a:defRPr sz="2400">
                <a:solidFill>
                  <a:schemeClr val="tx1"/>
                </a:solidFill>
                <a:latin typeface="Constantia" pitchFamily="18" charset="0"/>
              </a:defRPr>
            </a:lvl2pPr>
            <a:lvl3pPr eaLnBrk="0" hangingPunct="0">
              <a:buClr>
                <a:schemeClr val="accent2"/>
              </a:buClr>
              <a:buSzPct val="70000"/>
              <a:buFont typeface="Wingdings 2" pitchFamily="18" charset="2"/>
              <a:buChar char=""/>
              <a:tabLst>
                <a:tab pos="457200" algn="l"/>
              </a:tabLst>
              <a:defRPr sz="2100">
                <a:solidFill>
                  <a:schemeClr val="tx1"/>
                </a:solidFill>
                <a:latin typeface="Constantia" pitchFamily="18" charset="0"/>
              </a:defRPr>
            </a:lvl3pPr>
            <a:lvl4pPr eaLnBrk="0" hangingPunct="0">
              <a:buClr>
                <a:srgbClr val="0BD0D9"/>
              </a:buClr>
              <a:buSzPct val="65000"/>
              <a:buFont typeface="Wingdings 2" pitchFamily="18" charset="2"/>
              <a:buChar char=""/>
              <a:tabLst>
                <a:tab pos="457200" algn="l"/>
              </a:tabLst>
              <a:defRPr sz="2000">
                <a:solidFill>
                  <a:schemeClr val="tx1"/>
                </a:solidFill>
                <a:latin typeface="Constantia" pitchFamily="18" charset="0"/>
              </a:defRPr>
            </a:lvl4pPr>
            <a:lvl5pPr marL="2000250" eaLnBrk="0" hangingPunct="0">
              <a:buClr>
                <a:srgbClr val="10CF9B"/>
              </a:buClr>
              <a:buSzPct val="65000"/>
              <a:buFont typeface="Wingdings 2" pitchFamily="18" charset="2"/>
              <a:buChar char=""/>
              <a:tabLst>
                <a:tab pos="457200" algn="l"/>
              </a:tabLst>
              <a:defRPr sz="2000">
                <a:solidFill>
                  <a:schemeClr val="tx1"/>
                </a:solidFill>
                <a:latin typeface="Constantia" pitchFamily="18" charset="0"/>
              </a:defRPr>
            </a:lvl5pPr>
            <a:lvl6pPr marL="245745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6pPr>
            <a:lvl7pPr marL="291465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7pPr>
            <a:lvl8pPr marL="337185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8pPr>
            <a:lvl9pPr marL="382905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9pPr>
          </a:lstStyle>
          <a:p>
            <a:pPr>
              <a:lnSpc>
                <a:spcPct val="100000"/>
              </a:lnSpc>
              <a:spcBef>
                <a:spcPct val="0"/>
              </a:spcBef>
              <a:buClr>
                <a:schemeClr val="accent1"/>
              </a:buClr>
              <a:buSzTx/>
              <a:buFont typeface="Wingdings" pitchFamily="2" charset="2"/>
              <a:buChar char="Ø"/>
            </a:pPr>
            <a:r>
              <a:rPr lang="en-US" altLang="en-US" sz="3600" dirty="0">
                <a:solidFill>
                  <a:srgbClr val="000000"/>
                </a:solidFill>
                <a:latin typeface="+mn-lt"/>
                <a:cs typeface="Times New Roman" pitchFamily="18" charset="0"/>
              </a:rPr>
              <a:t> Attitude</a:t>
            </a:r>
          </a:p>
          <a:p>
            <a:pPr>
              <a:lnSpc>
                <a:spcPct val="100000"/>
              </a:lnSpc>
              <a:spcBef>
                <a:spcPct val="0"/>
              </a:spcBef>
              <a:buClr>
                <a:schemeClr val="accent1"/>
              </a:buClr>
              <a:buSzTx/>
              <a:buFont typeface="Wingdings" pitchFamily="2" charset="2"/>
              <a:buChar char="Ø"/>
            </a:pPr>
            <a:endParaRPr lang="en-US" altLang="en-US" sz="500" dirty="0">
              <a:solidFill>
                <a:srgbClr val="000000"/>
              </a:solidFill>
              <a:latin typeface="+mn-lt"/>
              <a:cs typeface="Times New Roman" pitchFamily="18" charset="0"/>
            </a:endParaRPr>
          </a:p>
          <a:p>
            <a:pPr lvl="1">
              <a:lnSpc>
                <a:spcPct val="100000"/>
              </a:lnSpc>
              <a:spcBef>
                <a:spcPct val="0"/>
              </a:spcBef>
              <a:buSzTx/>
              <a:buFont typeface="Wingdings" pitchFamily="2" charset="2"/>
              <a:buChar char="Ø"/>
            </a:pPr>
            <a:r>
              <a:rPr lang="en-US" altLang="en-US" sz="3600" dirty="0">
                <a:solidFill>
                  <a:srgbClr val="000000"/>
                </a:solidFill>
                <a:latin typeface="+mn-lt"/>
                <a:cs typeface="Times New Roman" pitchFamily="18" charset="0"/>
              </a:rPr>
              <a:t> Awareness</a:t>
            </a:r>
          </a:p>
          <a:p>
            <a:pPr lvl="1">
              <a:lnSpc>
                <a:spcPct val="100000"/>
              </a:lnSpc>
              <a:spcBef>
                <a:spcPct val="0"/>
              </a:spcBef>
              <a:buSzTx/>
              <a:buFont typeface="Wingdings" pitchFamily="2" charset="2"/>
              <a:buChar char="Ø"/>
            </a:pPr>
            <a:endParaRPr lang="en-US" altLang="en-US" sz="500" dirty="0">
              <a:solidFill>
                <a:srgbClr val="000000"/>
              </a:solidFill>
              <a:latin typeface="+mn-lt"/>
              <a:cs typeface="Times New Roman" pitchFamily="18" charset="0"/>
            </a:endParaRPr>
          </a:p>
          <a:p>
            <a:pPr lvl="2">
              <a:lnSpc>
                <a:spcPct val="100000"/>
              </a:lnSpc>
              <a:spcBef>
                <a:spcPct val="0"/>
              </a:spcBef>
              <a:buClr>
                <a:schemeClr val="accent1"/>
              </a:buClr>
              <a:buSzTx/>
              <a:buFont typeface="Wingdings" pitchFamily="2" charset="2"/>
              <a:buChar char="Ø"/>
            </a:pPr>
            <a:r>
              <a:rPr lang="en-US" altLang="en-US" sz="3600" dirty="0">
                <a:solidFill>
                  <a:srgbClr val="000000"/>
                </a:solidFill>
                <a:latin typeface="+mn-lt"/>
                <a:cs typeface="Times New Roman" pitchFamily="18" charset="0"/>
              </a:rPr>
              <a:t> Assessment</a:t>
            </a:r>
          </a:p>
          <a:p>
            <a:pPr lvl="2">
              <a:lnSpc>
                <a:spcPct val="100000"/>
              </a:lnSpc>
              <a:spcBef>
                <a:spcPct val="0"/>
              </a:spcBef>
              <a:buClr>
                <a:schemeClr val="accent1"/>
              </a:buClr>
              <a:buSzTx/>
              <a:buFont typeface="Wingdings" pitchFamily="2" charset="2"/>
              <a:buChar char="Ø"/>
            </a:pPr>
            <a:endParaRPr lang="en-US" altLang="en-US" sz="500" dirty="0">
              <a:solidFill>
                <a:srgbClr val="000000"/>
              </a:solidFill>
              <a:latin typeface="+mn-lt"/>
              <a:cs typeface="Times New Roman" pitchFamily="18" charset="0"/>
            </a:endParaRPr>
          </a:p>
          <a:p>
            <a:pPr lvl="3">
              <a:lnSpc>
                <a:spcPct val="100000"/>
              </a:lnSpc>
              <a:spcBef>
                <a:spcPct val="0"/>
              </a:spcBef>
              <a:buClr>
                <a:schemeClr val="accent1"/>
              </a:buClr>
              <a:buSzTx/>
              <a:buFont typeface="Wingdings" pitchFamily="2" charset="2"/>
              <a:buChar char="Ø"/>
            </a:pPr>
            <a:r>
              <a:rPr lang="en-US" altLang="en-US" sz="3600" dirty="0">
                <a:solidFill>
                  <a:srgbClr val="000000"/>
                </a:solidFill>
                <a:latin typeface="+mn-lt"/>
                <a:cs typeface="Times New Roman" pitchFamily="18" charset="0"/>
              </a:rPr>
              <a:t> Action</a:t>
            </a:r>
          </a:p>
          <a:p>
            <a:pPr lvl="3">
              <a:lnSpc>
                <a:spcPct val="100000"/>
              </a:lnSpc>
              <a:spcBef>
                <a:spcPct val="0"/>
              </a:spcBef>
              <a:buClr>
                <a:schemeClr val="accent1"/>
              </a:buClr>
              <a:buSzTx/>
              <a:buFont typeface="Wingdings" pitchFamily="2" charset="2"/>
              <a:buChar char="Ø"/>
            </a:pPr>
            <a:endParaRPr lang="en-US" altLang="en-US" sz="500" dirty="0">
              <a:solidFill>
                <a:srgbClr val="000000"/>
              </a:solidFill>
              <a:latin typeface="+mn-lt"/>
              <a:cs typeface="Times New Roman" pitchFamily="18" charset="0"/>
            </a:endParaRPr>
          </a:p>
          <a:p>
            <a:pPr lvl="4">
              <a:lnSpc>
                <a:spcPct val="100000"/>
              </a:lnSpc>
              <a:spcBef>
                <a:spcPct val="0"/>
              </a:spcBef>
              <a:buClr>
                <a:schemeClr val="accent1"/>
              </a:buClr>
              <a:buSzTx/>
              <a:buFont typeface="Wingdings" pitchFamily="2" charset="2"/>
              <a:buChar char="Ø"/>
            </a:pPr>
            <a:r>
              <a:rPr lang="en-US" altLang="en-US" sz="3600" dirty="0">
                <a:solidFill>
                  <a:srgbClr val="000000"/>
                </a:solidFill>
                <a:latin typeface="+mn-lt"/>
                <a:cs typeface="Times New Roman" pitchFamily="18" charset="0"/>
              </a:rPr>
              <a:t> Aftermath</a:t>
            </a:r>
          </a:p>
        </p:txBody>
      </p:sp>
      <p:sp>
        <p:nvSpPr>
          <p:cNvPr id="9219" name="Text Box 4"/>
          <p:cNvSpPr txBox="1">
            <a:spLocks noChangeArrowheads="1"/>
          </p:cNvSpPr>
          <p:nvPr/>
        </p:nvSpPr>
        <p:spPr bwMode="auto">
          <a:xfrm>
            <a:off x="2026880" y="700617"/>
            <a:ext cx="50902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100000"/>
              </a:lnSpc>
              <a:spcBef>
                <a:spcPct val="0"/>
              </a:spcBef>
              <a:buClrTx/>
              <a:buSzTx/>
              <a:buFontTx/>
              <a:buNone/>
            </a:pPr>
            <a:r>
              <a:rPr lang="en-US" altLang="en-US" sz="3600" b="1" dirty="0">
                <a:solidFill>
                  <a:srgbClr val="000000"/>
                </a:solidFill>
                <a:latin typeface="+mn-lt"/>
              </a:rPr>
              <a:t>Personal Safety Principles</a:t>
            </a:r>
          </a:p>
          <a:p>
            <a:pPr algn="ctr">
              <a:lnSpc>
                <a:spcPct val="100000"/>
              </a:lnSpc>
              <a:spcBef>
                <a:spcPct val="0"/>
              </a:spcBef>
              <a:buClrTx/>
              <a:buSzTx/>
              <a:buFontTx/>
              <a:buNone/>
            </a:pPr>
            <a:r>
              <a:rPr lang="en-US" altLang="en-US" sz="3600" b="1" dirty="0">
                <a:solidFill>
                  <a:srgbClr val="000000"/>
                </a:solidFill>
                <a:latin typeface="+mn-lt"/>
              </a:rPr>
              <a:t>The 5 A’s</a:t>
            </a:r>
          </a:p>
        </p:txBody>
      </p:sp>
      <p:sp>
        <p:nvSpPr>
          <p:cNvPr id="9220"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5" name="Picture 4"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3311525" y="319694"/>
            <a:ext cx="25209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600" b="1" dirty="0">
                <a:solidFill>
                  <a:srgbClr val="000000"/>
                </a:solidFill>
                <a:latin typeface="+mn-lt"/>
                <a:cs typeface="Times New Roman" pitchFamily="18" charset="0"/>
              </a:rPr>
              <a:t>Attitude</a:t>
            </a:r>
            <a:endParaRPr lang="en-US" altLang="en-US" sz="3600" dirty="0">
              <a:solidFill>
                <a:srgbClr val="000000"/>
              </a:solidFill>
              <a:latin typeface="+mn-lt"/>
              <a:cs typeface="Times New Roman" pitchFamily="18" charset="0"/>
            </a:endParaRPr>
          </a:p>
        </p:txBody>
      </p:sp>
      <p:sp>
        <p:nvSpPr>
          <p:cNvPr id="11267"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6" name="Picture 5"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7" name="Table 6"/>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5" name="Rectangle 4"/>
          <p:cNvSpPr/>
          <p:nvPr/>
        </p:nvSpPr>
        <p:spPr>
          <a:xfrm>
            <a:off x="806780" y="1501703"/>
            <a:ext cx="5529934" cy="4093428"/>
          </a:xfrm>
          <a:prstGeom prst="rect">
            <a:avLst/>
          </a:prstGeom>
        </p:spPr>
        <p:txBody>
          <a:bodyPr wrap="square">
            <a:spAutoFit/>
          </a:bodyPr>
          <a:lstStyle/>
          <a:p>
            <a:pPr>
              <a:buClr>
                <a:schemeClr val="tx1"/>
              </a:buClr>
              <a:buSzPct val="75000"/>
            </a:pPr>
            <a:r>
              <a:rPr lang="en-US" altLang="en-US" sz="2400" b="1" i="1" dirty="0"/>
              <a:t>Mindset: begins when you wake up in the morning, not when you’re being attacked</a:t>
            </a:r>
          </a:p>
          <a:p>
            <a:pPr marL="342900" indent="-342900">
              <a:buClr>
                <a:schemeClr val="accent1"/>
              </a:buClr>
              <a:buSzPct val="100000"/>
              <a:buFont typeface="Wingdings" panose="05000000000000000000" pitchFamily="2" charset="2"/>
              <a:buChar char="Ø"/>
            </a:pPr>
            <a:r>
              <a:rPr lang="en-US" altLang="en-US" sz="2400" dirty="0"/>
              <a:t>Not just external projection, an internal mind speak</a:t>
            </a:r>
          </a:p>
          <a:p>
            <a:pPr marL="342900" indent="-342900">
              <a:buClr>
                <a:schemeClr val="accent1"/>
              </a:buClr>
              <a:buSzPct val="100000"/>
              <a:buFont typeface="Wingdings" panose="05000000000000000000" pitchFamily="2" charset="2"/>
              <a:buChar char="Ø"/>
            </a:pPr>
            <a:r>
              <a:rPr lang="en-US" altLang="en-US" sz="2400" dirty="0"/>
              <a:t>Decision not to be a victim</a:t>
            </a:r>
          </a:p>
          <a:p>
            <a:pPr marL="342900" indent="-342900">
              <a:buClr>
                <a:schemeClr val="accent1"/>
              </a:buClr>
              <a:buSzPct val="100000"/>
              <a:buFont typeface="Wingdings" panose="05000000000000000000" pitchFamily="2" charset="2"/>
              <a:buChar char="Ø"/>
            </a:pPr>
            <a:r>
              <a:rPr lang="en-US" altLang="en-US" sz="2400" dirty="0">
                <a:solidFill>
                  <a:srgbClr val="000000"/>
                </a:solidFill>
              </a:rPr>
              <a:t>Body language, nonverbal communication: What are </a:t>
            </a:r>
            <a:r>
              <a:rPr lang="en-US" altLang="en-US" sz="2400" i="1" u="sng" dirty="0">
                <a:solidFill>
                  <a:srgbClr val="000000"/>
                </a:solidFill>
              </a:rPr>
              <a:t>you</a:t>
            </a:r>
            <a:r>
              <a:rPr lang="en-US" altLang="en-US" sz="2400" dirty="0">
                <a:solidFill>
                  <a:srgbClr val="000000"/>
                </a:solidFill>
              </a:rPr>
              <a:t> projecting? </a:t>
            </a:r>
            <a:r>
              <a:rPr lang="en-US" altLang="en-US" sz="2400" dirty="0"/>
              <a:t>How do you carry yourself?</a:t>
            </a:r>
          </a:p>
          <a:p>
            <a:pPr marL="800100" lvl="1" indent="-342900">
              <a:buClr>
                <a:schemeClr val="accent1"/>
              </a:buClr>
              <a:buSzPct val="100000"/>
              <a:buFont typeface="Wingdings" panose="05000000000000000000" pitchFamily="2" charset="2"/>
              <a:buChar char="Ø"/>
            </a:pPr>
            <a:r>
              <a:rPr lang="en-US" altLang="en-US" sz="2200" dirty="0"/>
              <a:t>Confident, aware person</a:t>
            </a:r>
          </a:p>
          <a:p>
            <a:pPr marL="800100" lvl="1" indent="-342900">
              <a:buClr>
                <a:schemeClr val="accent1"/>
              </a:buClr>
              <a:buSzPct val="100000"/>
              <a:buFont typeface="Wingdings" panose="05000000000000000000" pitchFamily="2" charset="2"/>
              <a:buChar char="Ø"/>
            </a:pPr>
            <a:r>
              <a:rPr lang="en-US" altLang="en-US" sz="2200" dirty="0"/>
              <a:t>Meek, timid victim</a:t>
            </a:r>
          </a:p>
          <a:p>
            <a:pPr marL="342900" indent="-342900">
              <a:buClr>
                <a:schemeClr val="accent1"/>
              </a:buClr>
              <a:buSzPct val="100000"/>
              <a:buFont typeface="Wingdings" panose="05000000000000000000" pitchFamily="2" charset="2"/>
              <a:buChar char="Ø"/>
            </a:pPr>
            <a:r>
              <a:rPr lang="en-US" altLang="en-US" sz="2400" dirty="0"/>
              <a:t>How do you carry your belongings?</a:t>
            </a:r>
          </a:p>
        </p:txBody>
      </p:sp>
      <p:pic>
        <p:nvPicPr>
          <p:cNvPr id="9" name="Picture 8"/>
          <p:cNvPicPr>
            <a:picLocks noChangeAspect="1"/>
          </p:cNvPicPr>
          <p:nvPr/>
        </p:nvPicPr>
        <p:blipFill rotWithShape="1">
          <a:blip r:embed="rId4"/>
          <a:srcRect l="35363" r="30485"/>
          <a:stretch/>
        </p:blipFill>
        <p:spPr>
          <a:xfrm>
            <a:off x="6336714" y="1960903"/>
            <a:ext cx="2595251" cy="4264308"/>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389" r="9028"/>
          <a:stretch/>
        </p:blipFill>
        <p:spPr>
          <a:xfrm>
            <a:off x="6279621" y="2996682"/>
            <a:ext cx="2864434" cy="3599273"/>
          </a:xfrm>
          <a:prstGeom prst="rect">
            <a:avLst/>
          </a:prstGeom>
        </p:spPr>
      </p:pic>
      <p:sp>
        <p:nvSpPr>
          <p:cNvPr id="11266" name="Rectangle 3"/>
          <p:cNvSpPr>
            <a:spLocks noChangeArrowheads="1"/>
          </p:cNvSpPr>
          <p:nvPr/>
        </p:nvSpPr>
        <p:spPr bwMode="auto">
          <a:xfrm>
            <a:off x="3321348" y="311069"/>
            <a:ext cx="25209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600" b="1" dirty="0">
                <a:solidFill>
                  <a:srgbClr val="000000"/>
                </a:solidFill>
                <a:latin typeface="+mn-lt"/>
                <a:cs typeface="Times New Roman" pitchFamily="18" charset="0"/>
              </a:rPr>
              <a:t>Attitude</a:t>
            </a:r>
            <a:endParaRPr lang="en-US" altLang="en-US" sz="3600" dirty="0">
              <a:solidFill>
                <a:srgbClr val="000000"/>
              </a:solidFill>
              <a:latin typeface="+mn-lt"/>
              <a:cs typeface="Times New Roman" pitchFamily="18" charset="0"/>
            </a:endParaRPr>
          </a:p>
        </p:txBody>
      </p:sp>
      <p:sp>
        <p:nvSpPr>
          <p:cNvPr id="11267"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6" name="Picture 5" descr="SPDShield-SM (2)"/>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7" name="Table 6"/>
          <p:cNvGraphicFramePr>
            <a:graphicFrameLocks noGrp="1"/>
          </p:cNvGraphicFramePr>
          <p:nvPr>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2" name="Rectangle 1"/>
          <p:cNvSpPr/>
          <p:nvPr/>
        </p:nvSpPr>
        <p:spPr>
          <a:xfrm>
            <a:off x="820032" y="1262983"/>
            <a:ext cx="7695318" cy="4247317"/>
          </a:xfrm>
          <a:prstGeom prst="rect">
            <a:avLst/>
          </a:prstGeom>
        </p:spPr>
        <p:txBody>
          <a:bodyPr wrap="square">
            <a:spAutoFit/>
          </a:bodyPr>
          <a:lstStyle/>
          <a:p>
            <a:r>
              <a:rPr lang="en-US" altLang="en-US" sz="2400" b="1" dirty="0">
                <a:cs typeface="Arial" panose="020B0604020202020204" pitchFamily="34" charset="0"/>
              </a:rPr>
              <a:t>Planning, Preparation &amp; Practice </a:t>
            </a:r>
            <a:r>
              <a:rPr lang="en-US" altLang="en-US" sz="2400" dirty="0">
                <a:cs typeface="Arial" panose="020B0604020202020204" pitchFamily="34" charset="0"/>
              </a:rPr>
              <a:t>significantly reduce the risks to your personal safety</a:t>
            </a:r>
          </a:p>
          <a:p>
            <a:pPr marL="342900" indent="-342900">
              <a:spcAft>
                <a:spcPts val="300"/>
              </a:spcAft>
              <a:buClr>
                <a:schemeClr val="accent1"/>
              </a:buClr>
              <a:buFont typeface="Wingdings" panose="05000000000000000000" pitchFamily="2" charset="2"/>
              <a:buChar char="Ø"/>
            </a:pPr>
            <a:r>
              <a:rPr lang="en-US" altLang="en-US" sz="2400" dirty="0">
                <a:cs typeface="Arial" panose="020B0604020202020204" pitchFamily="34" charset="0"/>
              </a:rPr>
              <a:t>Keep a running game plan; Keep it simple</a:t>
            </a:r>
          </a:p>
          <a:p>
            <a:pPr marL="342900" indent="-342900">
              <a:spcAft>
                <a:spcPts val="300"/>
              </a:spcAft>
              <a:buClr>
                <a:schemeClr val="accent1"/>
              </a:buClr>
              <a:buFont typeface="Wingdings" panose="05000000000000000000" pitchFamily="2" charset="2"/>
              <a:buChar char="Ø"/>
            </a:pPr>
            <a:r>
              <a:rPr lang="en-US" sz="2400" dirty="0">
                <a:solidFill>
                  <a:srgbClr val="000000"/>
                </a:solidFill>
                <a:cs typeface="Arial" panose="020B0604020202020204" pitchFamily="34" charset="0"/>
              </a:rPr>
              <a:t>Plan ahead, but be flexible</a:t>
            </a:r>
          </a:p>
          <a:p>
            <a:pPr marL="622300" lvl="1" indent="-342900">
              <a:spcAft>
                <a:spcPts val="300"/>
              </a:spcAft>
              <a:buClr>
                <a:schemeClr val="accent1"/>
              </a:buClr>
              <a:buFont typeface="Wingdings" panose="05000000000000000000" pitchFamily="2" charset="2"/>
              <a:buChar char="Ø"/>
            </a:pPr>
            <a:r>
              <a:rPr lang="en-US" sz="2200" dirty="0">
                <a:cs typeface="Arial" panose="020B0604020202020204" pitchFamily="34" charset="0"/>
              </a:rPr>
              <a:t>Are you ready for your day?  For your tasks?</a:t>
            </a:r>
          </a:p>
          <a:p>
            <a:pPr marL="622300" lvl="1" indent="-342900">
              <a:spcAft>
                <a:spcPts val="300"/>
              </a:spcAft>
              <a:buClr>
                <a:schemeClr val="accent1"/>
              </a:buClr>
              <a:buFont typeface="Wingdings" panose="05000000000000000000" pitchFamily="2" charset="2"/>
              <a:buChar char="Ø"/>
            </a:pPr>
            <a:r>
              <a:rPr lang="en-US" sz="2200" dirty="0">
                <a:cs typeface="Arial" panose="020B0604020202020204" pitchFamily="34" charset="0"/>
              </a:rPr>
              <a:t>Work hours / Transportation / Clothing / Shoes </a:t>
            </a:r>
          </a:p>
          <a:p>
            <a:pPr marL="622300" lvl="1" indent="-342900">
              <a:spcAft>
                <a:spcPts val="300"/>
              </a:spcAft>
              <a:buClr>
                <a:schemeClr val="accent1"/>
              </a:buClr>
              <a:buFont typeface="Wingdings" panose="05000000000000000000" pitchFamily="2" charset="2"/>
              <a:buChar char="Ø"/>
            </a:pPr>
            <a:r>
              <a:rPr lang="en-US" altLang="en-US" sz="2200" dirty="0">
                <a:cs typeface="Arial" panose="020B0604020202020204" pitchFamily="34" charset="0"/>
              </a:rPr>
              <a:t>Where are you going?  Going alone?</a:t>
            </a:r>
          </a:p>
          <a:p>
            <a:pPr marL="627063" lvl="1" indent="-342900">
              <a:spcAft>
                <a:spcPts val="300"/>
              </a:spcAft>
              <a:buClr>
                <a:schemeClr val="accent1"/>
              </a:buClr>
              <a:buFont typeface="Wingdings" panose="05000000000000000000" pitchFamily="2" charset="2"/>
              <a:buChar char="Ø"/>
            </a:pPr>
            <a:r>
              <a:rPr lang="en-US" altLang="en-US" sz="2200" dirty="0">
                <a:cs typeface="Arial" panose="020B0604020202020204" pitchFamily="34" charset="0"/>
              </a:rPr>
              <a:t>What will you be doing?</a:t>
            </a:r>
          </a:p>
          <a:p>
            <a:pPr marL="627063" lvl="1" indent="-342900">
              <a:spcAft>
                <a:spcPts val="300"/>
              </a:spcAft>
              <a:buClr>
                <a:schemeClr val="accent1"/>
              </a:buClr>
              <a:buFont typeface="Wingdings" panose="05000000000000000000" pitchFamily="2" charset="2"/>
              <a:buChar char="Ø"/>
            </a:pPr>
            <a:r>
              <a:rPr lang="en-US" altLang="en-US" sz="2200" dirty="0">
                <a:cs typeface="Arial" panose="020B0604020202020204" pitchFamily="34" charset="0"/>
              </a:rPr>
              <a:t>What do you need to have with you?</a:t>
            </a:r>
          </a:p>
          <a:p>
            <a:pPr marL="627063" lvl="1" indent="-342900">
              <a:spcAft>
                <a:spcPts val="300"/>
              </a:spcAft>
              <a:buClr>
                <a:schemeClr val="accent1"/>
              </a:buClr>
              <a:buFont typeface="Wingdings" panose="05000000000000000000" pitchFamily="2" charset="2"/>
              <a:buChar char="Ø"/>
            </a:pPr>
            <a:r>
              <a:rPr lang="en-US" altLang="en-US" sz="2200" dirty="0">
                <a:cs typeface="Arial" panose="020B0604020202020204" pitchFamily="34" charset="0"/>
              </a:rPr>
              <a:t>Who knows where you are/will be?</a:t>
            </a:r>
          </a:p>
          <a:p>
            <a:pPr marL="622300" lvl="1" indent="-342900">
              <a:spcAft>
                <a:spcPts val="300"/>
              </a:spcAft>
              <a:buClr>
                <a:schemeClr val="accent1"/>
              </a:buClr>
              <a:buFont typeface="Wingdings" panose="05000000000000000000" pitchFamily="2" charset="2"/>
              <a:buChar char="Ø"/>
            </a:pPr>
            <a:r>
              <a:rPr lang="en-US" sz="2200" dirty="0">
                <a:cs typeface="Arial" panose="020B0604020202020204" pitchFamily="34" charset="0"/>
              </a:rPr>
              <a:t>What will you do if……?</a:t>
            </a:r>
          </a:p>
        </p:txBody>
      </p:sp>
      <p:sp>
        <p:nvSpPr>
          <p:cNvPr id="11" name="Content Placeholder 2"/>
          <p:cNvSpPr txBox="1">
            <a:spLocks/>
          </p:cNvSpPr>
          <p:nvPr/>
        </p:nvSpPr>
        <p:spPr>
          <a:xfrm>
            <a:off x="628650" y="2495550"/>
            <a:ext cx="7886700" cy="43513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848160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sp>
        <p:nvSpPr>
          <p:cNvPr id="12290" name="Rectangle 2"/>
          <p:cNvSpPr>
            <a:spLocks noChangeArrowheads="1"/>
          </p:cNvSpPr>
          <p:nvPr/>
        </p:nvSpPr>
        <p:spPr bwMode="auto">
          <a:xfrm>
            <a:off x="3444613" y="315867"/>
            <a:ext cx="227286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a:lnSpc>
                <a:spcPct val="80000"/>
              </a:lnSpc>
              <a:spcBef>
                <a:spcPct val="0"/>
              </a:spcBef>
              <a:buClrTx/>
              <a:buSzTx/>
              <a:buFontTx/>
              <a:buNone/>
            </a:pPr>
            <a:r>
              <a:rPr lang="en-US" altLang="en-US" sz="3600" b="1" dirty="0">
                <a:latin typeface="+mn-lt"/>
                <a:cs typeface="Times New Roman" pitchFamily="18" charset="0"/>
              </a:rPr>
              <a:t>Awareness</a:t>
            </a:r>
            <a:endParaRPr lang="en-US" altLang="en-US" sz="3600" dirty="0">
              <a:latin typeface="+mn-lt"/>
              <a:cs typeface="Times New Roman" pitchFamily="18" charset="0"/>
            </a:endParaRPr>
          </a:p>
        </p:txBody>
      </p:sp>
      <p:sp>
        <p:nvSpPr>
          <p:cNvPr id="11267" name="Rectangle 3"/>
          <p:cNvSpPr>
            <a:spLocks noChangeArrowheads="1"/>
          </p:cNvSpPr>
          <p:nvPr/>
        </p:nvSpPr>
        <p:spPr bwMode="auto">
          <a:xfrm>
            <a:off x="681814" y="2523162"/>
            <a:ext cx="6765908" cy="3185487"/>
          </a:xfrm>
          <a:prstGeom prst="rect">
            <a:avLst/>
          </a:prstGeom>
          <a:noFill/>
          <a:ln w="9525">
            <a:noFill/>
            <a:miter lim="800000"/>
            <a:headEnd/>
            <a:tailEnd/>
          </a:ln>
        </p:spPr>
        <p:txBody>
          <a:bodyPr wrap="square">
            <a:spAutoFit/>
          </a:bodyPr>
          <a:lstStyle/>
          <a:p>
            <a:pPr marL="461963" indent="-342900" eaLnBrk="0" hangingPunct="0">
              <a:lnSpc>
                <a:spcPct val="100000"/>
              </a:lnSpc>
              <a:spcBef>
                <a:spcPct val="0"/>
              </a:spcBef>
              <a:spcAft>
                <a:spcPts val="600"/>
              </a:spcAft>
              <a:buClr>
                <a:schemeClr val="accent1"/>
              </a:buClr>
              <a:buSzTx/>
              <a:buFont typeface="Wingdings" panose="05000000000000000000" pitchFamily="2" charset="2"/>
              <a:buChar char="Ø"/>
              <a:defRPr/>
            </a:pPr>
            <a:r>
              <a:rPr lang="en-US" sz="2200" dirty="0">
                <a:solidFill>
                  <a:srgbClr val="000000"/>
                </a:solidFill>
                <a:cs typeface="Arial" panose="020B0604020202020204" pitchFamily="34" charset="0"/>
              </a:rPr>
              <a:t>Cornerstone to personal safety</a:t>
            </a:r>
          </a:p>
          <a:p>
            <a:pPr marL="461963" indent="-342900" eaLnBrk="0" hangingPunct="0">
              <a:lnSpc>
                <a:spcPct val="100000"/>
              </a:lnSpc>
              <a:spcBef>
                <a:spcPct val="0"/>
              </a:spcBef>
              <a:spcAft>
                <a:spcPts val="600"/>
              </a:spcAft>
              <a:buClr>
                <a:schemeClr val="accent1"/>
              </a:buClr>
              <a:buSzTx/>
              <a:buFont typeface="Wingdings" panose="05000000000000000000" pitchFamily="2" charset="2"/>
              <a:buChar char="Ø"/>
              <a:defRPr/>
            </a:pPr>
            <a:r>
              <a:rPr lang="en-US" sz="2200" dirty="0">
                <a:solidFill>
                  <a:srgbClr val="000000"/>
                </a:solidFill>
                <a:cs typeface="Arial" panose="020B0604020202020204" pitchFamily="34" charset="0"/>
              </a:rPr>
              <a:t>Be alert; know what’s going on around you</a:t>
            </a:r>
          </a:p>
          <a:p>
            <a:pPr marL="461963" indent="-342900" eaLnBrk="0" hangingPunct="0">
              <a:lnSpc>
                <a:spcPct val="100000"/>
              </a:lnSpc>
              <a:spcBef>
                <a:spcPct val="0"/>
              </a:spcBef>
              <a:spcAft>
                <a:spcPts val="600"/>
              </a:spcAft>
              <a:buClr>
                <a:schemeClr val="accent1"/>
              </a:buClr>
              <a:buSzTx/>
              <a:buFont typeface="Wingdings" panose="05000000000000000000" pitchFamily="2" charset="2"/>
              <a:buChar char="Ø"/>
              <a:defRPr/>
            </a:pPr>
            <a:r>
              <a:rPr lang="en-US" sz="2200" dirty="0">
                <a:solidFill>
                  <a:srgbClr val="000000"/>
                </a:solidFill>
                <a:cs typeface="Arial" panose="020B0604020202020204" pitchFamily="34" charset="0"/>
              </a:rPr>
              <a:t>Pay attention to where you’re going, how you’re going to get there</a:t>
            </a:r>
          </a:p>
          <a:p>
            <a:pPr marL="461963" indent="-342900" eaLnBrk="0" hangingPunct="0">
              <a:lnSpc>
                <a:spcPct val="100000"/>
              </a:lnSpc>
              <a:spcBef>
                <a:spcPct val="0"/>
              </a:spcBef>
              <a:spcAft>
                <a:spcPts val="600"/>
              </a:spcAft>
              <a:buClr>
                <a:schemeClr val="accent1"/>
              </a:buClr>
              <a:buSzTx/>
              <a:buFont typeface="Wingdings" panose="05000000000000000000" pitchFamily="2" charset="2"/>
              <a:buChar char="Ø"/>
              <a:defRPr/>
            </a:pPr>
            <a:r>
              <a:rPr lang="en-US" sz="2200" dirty="0">
                <a:solidFill>
                  <a:srgbClr val="000000"/>
                </a:solidFill>
                <a:cs typeface="Arial" panose="020B0604020202020204" pitchFamily="34" charset="0"/>
              </a:rPr>
              <a:t>Make Eye Contact</a:t>
            </a:r>
          </a:p>
          <a:p>
            <a:pPr marL="463550" indent="-342900" eaLnBrk="0" hangingPunct="0">
              <a:lnSpc>
                <a:spcPct val="100000"/>
              </a:lnSpc>
              <a:spcBef>
                <a:spcPct val="0"/>
              </a:spcBef>
              <a:spcAft>
                <a:spcPts val="600"/>
              </a:spcAft>
              <a:buClr>
                <a:schemeClr val="accent1"/>
              </a:buClr>
              <a:buSzTx/>
              <a:buFont typeface="Wingdings" panose="05000000000000000000" pitchFamily="2" charset="2"/>
              <a:buChar char="Ø"/>
              <a:defRPr/>
            </a:pPr>
            <a:r>
              <a:rPr lang="en-US" sz="2200" dirty="0">
                <a:solidFill>
                  <a:srgbClr val="000000"/>
                </a:solidFill>
                <a:cs typeface="Arial" panose="020B0604020202020204" pitchFamily="34" charset="0"/>
              </a:rPr>
              <a:t>Awareness of body language, nonverbal communication – what are </a:t>
            </a:r>
            <a:r>
              <a:rPr lang="en-US" sz="2200" i="1" u="sng" dirty="0">
                <a:solidFill>
                  <a:srgbClr val="000000"/>
                </a:solidFill>
                <a:cs typeface="Arial" panose="020B0604020202020204" pitchFamily="34" charset="0"/>
              </a:rPr>
              <a:t>others</a:t>
            </a:r>
            <a:r>
              <a:rPr lang="en-US" sz="2200" dirty="0">
                <a:solidFill>
                  <a:srgbClr val="000000"/>
                </a:solidFill>
                <a:cs typeface="Arial" panose="020B0604020202020204" pitchFamily="34" charset="0"/>
              </a:rPr>
              <a:t> projecting</a:t>
            </a:r>
          </a:p>
          <a:p>
            <a:pPr marL="463550" indent="-342900" eaLnBrk="0" hangingPunct="0">
              <a:lnSpc>
                <a:spcPct val="100000"/>
              </a:lnSpc>
              <a:spcBef>
                <a:spcPct val="0"/>
              </a:spcBef>
              <a:spcAft>
                <a:spcPts val="600"/>
              </a:spcAft>
              <a:buClr>
                <a:schemeClr val="accent1"/>
              </a:buClr>
              <a:buSzTx/>
              <a:buFont typeface="Wingdings" panose="05000000000000000000" pitchFamily="2" charset="2"/>
              <a:buChar char="Ø"/>
              <a:defRPr/>
            </a:pPr>
            <a:r>
              <a:rPr lang="en-US" sz="2200" dirty="0">
                <a:solidFill>
                  <a:srgbClr val="000000"/>
                </a:solidFill>
                <a:cs typeface="Arial" panose="020B0604020202020204" pitchFamily="34" charset="0"/>
              </a:rPr>
              <a:t>Knowledge of issues in the area/neighborhood</a:t>
            </a:r>
          </a:p>
        </p:txBody>
      </p:sp>
      <p:sp>
        <p:nvSpPr>
          <p:cNvPr id="12292" name="Text Box 4"/>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sp>
        <p:nvSpPr>
          <p:cNvPr id="12294" name="Rectangle 5"/>
          <p:cNvSpPr>
            <a:spLocks noChangeArrowheads="1"/>
          </p:cNvSpPr>
          <p:nvPr/>
        </p:nvSpPr>
        <p:spPr bwMode="auto">
          <a:xfrm>
            <a:off x="344310" y="1266473"/>
            <a:ext cx="82696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buClr>
                <a:schemeClr val="tx1"/>
              </a:buClr>
              <a:buSzPct val="75000"/>
              <a:buFont typeface="Wingdings" pitchFamily="2" charset="2"/>
              <a:buNone/>
            </a:pPr>
            <a:r>
              <a:rPr lang="en-US" altLang="en-US" sz="2400" i="1" dirty="0">
                <a:latin typeface="+mn-lt"/>
              </a:rPr>
              <a:t>The moment you go from the environment you control to one you don’t, you need to be alert.  Have that mild sense of suspicion.  Be Aware, not Paranoid</a:t>
            </a:r>
          </a:p>
        </p:txBody>
      </p:sp>
      <p:graphicFrame>
        <p:nvGraphicFramePr>
          <p:cNvPr id="8" name="Table 7"/>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197" r="27209"/>
          <a:stretch/>
        </p:blipFill>
        <p:spPr>
          <a:xfrm>
            <a:off x="7145867" y="1738995"/>
            <a:ext cx="2088444" cy="5021021"/>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3352774" y="321111"/>
            <a:ext cx="244701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Assessment</a:t>
            </a:r>
            <a:endParaRPr lang="en-US" altLang="en-US" sz="3600" dirty="0">
              <a:latin typeface="+mn-lt"/>
              <a:cs typeface="Times New Roman" pitchFamily="18" charset="0"/>
            </a:endParaRPr>
          </a:p>
        </p:txBody>
      </p:sp>
      <p:sp>
        <p:nvSpPr>
          <p:cNvPr id="13317" name="Rectangle 3"/>
          <p:cNvSpPr>
            <a:spLocks noChangeArrowheads="1"/>
          </p:cNvSpPr>
          <p:nvPr/>
        </p:nvSpPr>
        <p:spPr bwMode="auto">
          <a:xfrm>
            <a:off x="815646" y="2177889"/>
            <a:ext cx="594296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BD0D9"/>
              </a:buClr>
              <a:buSzPct val="95000"/>
              <a:buFont typeface="Wingdings 2" pitchFamily="18" charset="2"/>
              <a:buChar char=""/>
              <a:tabLst>
                <a:tab pos="457200" algn="l"/>
              </a:tabLst>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tabLst>
                <a:tab pos="457200" algn="l"/>
              </a:tabLst>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tabLst>
                <a:tab pos="457200" algn="l"/>
              </a:tabLst>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tabLst>
                <a:tab pos="457200" algn="l"/>
              </a:tabLst>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tabLst>
                <a:tab pos="457200" algn="l"/>
              </a:tabLst>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tabLst>
                <a:tab pos="457200" algn="l"/>
              </a:tabLst>
              <a:defRPr sz="2000">
                <a:solidFill>
                  <a:schemeClr val="tx1"/>
                </a:solidFill>
                <a:latin typeface="Constantia" pitchFamily="18" charset="0"/>
              </a:defRPr>
            </a:lvl9pPr>
          </a:lstStyle>
          <a:p>
            <a:pPr eaLnBrk="1" hangingPunct="1">
              <a:buClr>
                <a:schemeClr val="tx1"/>
              </a:buClr>
              <a:buSzPct val="75000"/>
              <a:buFont typeface="Wingdings" pitchFamily="2" charset="2"/>
              <a:buNone/>
            </a:pPr>
            <a:r>
              <a:rPr lang="en-US" altLang="en-US" sz="2400" b="1" dirty="0">
                <a:latin typeface="+mn-lt"/>
                <a:cs typeface="Times New Roman" pitchFamily="18" charset="0"/>
              </a:rPr>
              <a:t>What does this information mean to me?</a:t>
            </a:r>
            <a:endParaRPr lang="en-US" altLang="en-US" sz="2400" dirty="0">
              <a:latin typeface="+mn-lt"/>
              <a:ea typeface="Arial Unicode MS" pitchFamily="34" charset="-128"/>
              <a:cs typeface="Arial Unicode MS" pitchFamily="34" charset="-128"/>
            </a:endParaRPr>
          </a:p>
          <a:p>
            <a:pPr eaLnBrk="1" hangingPunct="1">
              <a:lnSpc>
                <a:spcPct val="150000"/>
              </a:lnSpc>
              <a:spcBef>
                <a:spcPct val="0"/>
              </a:spcBef>
              <a:buClr>
                <a:schemeClr val="accent1"/>
              </a:buClr>
              <a:buSzPct val="100000"/>
              <a:buFont typeface="Wingdings" pitchFamily="2" charset="2"/>
              <a:buChar char="Ø"/>
            </a:pPr>
            <a:r>
              <a:rPr lang="en-US" altLang="en-US" sz="2000" dirty="0">
                <a:latin typeface="+mn-lt"/>
              </a:rPr>
              <a:t> </a:t>
            </a:r>
            <a:r>
              <a:rPr lang="en-US" altLang="en-US" sz="2400" dirty="0">
                <a:latin typeface="+mn-lt"/>
              </a:rPr>
              <a:t>How does this impact me?</a:t>
            </a:r>
          </a:p>
          <a:p>
            <a:pPr eaLnBrk="1" hangingPunct="1">
              <a:lnSpc>
                <a:spcPct val="150000"/>
              </a:lnSpc>
              <a:spcBef>
                <a:spcPct val="0"/>
              </a:spcBef>
              <a:buClr>
                <a:schemeClr val="accent1"/>
              </a:buClr>
              <a:buSzPct val="100000"/>
              <a:buFont typeface="Wingdings" pitchFamily="2" charset="2"/>
              <a:buChar char="Ø"/>
            </a:pPr>
            <a:r>
              <a:rPr lang="en-US" altLang="en-US" sz="2400" dirty="0">
                <a:latin typeface="+mn-lt"/>
              </a:rPr>
              <a:t>How great is the risk?</a:t>
            </a:r>
            <a:r>
              <a:rPr lang="en-US" altLang="en-US" sz="2400" dirty="0">
                <a:latin typeface="+mn-lt"/>
                <a:cs typeface="Times New Roman" pitchFamily="18" charset="0"/>
              </a:rPr>
              <a:t> </a:t>
            </a:r>
          </a:p>
          <a:p>
            <a:pPr eaLnBrk="1" hangingPunct="1">
              <a:lnSpc>
                <a:spcPct val="150000"/>
              </a:lnSpc>
              <a:spcBef>
                <a:spcPct val="0"/>
              </a:spcBef>
              <a:buClr>
                <a:schemeClr val="accent1"/>
              </a:buClr>
              <a:buSzPct val="100000"/>
              <a:buFont typeface="Wingdings" pitchFamily="2" charset="2"/>
              <a:buChar char="Ø"/>
            </a:pPr>
            <a:r>
              <a:rPr lang="en-US" altLang="en-US" sz="2400" dirty="0">
                <a:latin typeface="+mn-lt"/>
              </a:rPr>
              <a:t> How much at risk am I?  </a:t>
            </a:r>
          </a:p>
          <a:p>
            <a:pPr eaLnBrk="1" hangingPunct="1">
              <a:lnSpc>
                <a:spcPct val="150000"/>
              </a:lnSpc>
              <a:spcBef>
                <a:spcPct val="0"/>
              </a:spcBef>
              <a:buClr>
                <a:schemeClr val="accent1"/>
              </a:buClr>
              <a:buSzPct val="100000"/>
              <a:buFont typeface="Wingdings" pitchFamily="2" charset="2"/>
              <a:buChar char="Ø"/>
            </a:pPr>
            <a:r>
              <a:rPr lang="en-US" altLang="en-US" sz="2400" dirty="0">
                <a:latin typeface="+mn-lt"/>
              </a:rPr>
              <a:t> Based on assessment, what now?</a:t>
            </a:r>
          </a:p>
          <a:p>
            <a:pPr marL="574675" lvl="1" eaLnBrk="1" hangingPunct="1">
              <a:spcBef>
                <a:spcPct val="0"/>
              </a:spcBef>
              <a:buSzPct val="100000"/>
              <a:buFont typeface="Wingdings" pitchFamily="2" charset="2"/>
              <a:buChar char="Ø"/>
              <a:tabLst>
                <a:tab pos="574675" algn="l"/>
              </a:tabLst>
            </a:pPr>
            <a:r>
              <a:rPr lang="en-US" altLang="en-US" sz="2200" dirty="0">
                <a:latin typeface="+mn-lt"/>
              </a:rPr>
              <a:t>Stay fluid, Adapt</a:t>
            </a:r>
          </a:p>
          <a:p>
            <a:pPr marL="574675" lvl="1" eaLnBrk="1" hangingPunct="1">
              <a:spcBef>
                <a:spcPct val="0"/>
              </a:spcBef>
              <a:buSzPct val="100000"/>
              <a:buFont typeface="Wingdings" pitchFamily="2" charset="2"/>
              <a:buChar char="Ø"/>
              <a:tabLst>
                <a:tab pos="574675" algn="l"/>
              </a:tabLst>
            </a:pPr>
            <a:r>
              <a:rPr lang="en-US" altLang="en-US" sz="2200" dirty="0">
                <a:latin typeface="+mn-lt"/>
              </a:rPr>
              <a:t>Don’t get locked into a mind set or a particular pre-determined response</a:t>
            </a:r>
            <a:endParaRPr lang="en-US" altLang="en-US" sz="2000" dirty="0">
              <a:latin typeface="+mn-lt"/>
              <a:cs typeface="Times New Roman" pitchFamily="18" charset="0"/>
            </a:endParaRPr>
          </a:p>
        </p:txBody>
      </p:sp>
      <p:sp>
        <p:nvSpPr>
          <p:cNvPr id="13318" name="Text Box 6"/>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pic>
        <p:nvPicPr>
          <p:cNvPr id="2" name="Picture 1"/>
          <p:cNvPicPr>
            <a:picLocks noChangeAspect="1"/>
          </p:cNvPicPr>
          <p:nvPr/>
        </p:nvPicPr>
        <p:blipFill rotWithShape="1">
          <a:blip r:embed="rId4"/>
          <a:srcRect l="45581" t="35211" r="11162"/>
          <a:stretch/>
        </p:blipFill>
        <p:spPr>
          <a:xfrm>
            <a:off x="5959508" y="2851382"/>
            <a:ext cx="3150278" cy="3019825"/>
          </a:xfrm>
          <a:prstGeom prst="rect">
            <a:avLst/>
          </a:prstGeom>
        </p:spPr>
      </p:pic>
      <p:sp>
        <p:nvSpPr>
          <p:cNvPr id="13316" name="Rectangle 5"/>
          <p:cNvSpPr>
            <a:spLocks noChangeArrowheads="1"/>
          </p:cNvSpPr>
          <p:nvPr/>
        </p:nvSpPr>
        <p:spPr bwMode="auto">
          <a:xfrm>
            <a:off x="530850" y="1258356"/>
            <a:ext cx="8143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buClr>
                <a:schemeClr val="tx1"/>
              </a:buClr>
              <a:buSzPct val="75000"/>
              <a:buFont typeface="Wingdings" pitchFamily="2" charset="2"/>
              <a:buNone/>
            </a:pPr>
            <a:r>
              <a:rPr lang="en-US" altLang="en-US" sz="2400" i="1" dirty="0">
                <a:latin typeface="+mn-lt"/>
              </a:rPr>
              <a:t>A constant part of the cycle.  As circumstances change, as awareness changes, your assessment changes.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3868565" y="310479"/>
            <a:ext cx="143019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3600" b="1" dirty="0">
                <a:latin typeface="+mn-lt"/>
                <a:cs typeface="Times New Roman" pitchFamily="18" charset="0"/>
              </a:rPr>
              <a:t>Action</a:t>
            </a:r>
            <a:endParaRPr lang="en-US" altLang="en-US" sz="3600" dirty="0">
              <a:latin typeface="+mn-lt"/>
              <a:cs typeface="Times New Roman" pitchFamily="18" charset="0"/>
            </a:endParaRPr>
          </a:p>
        </p:txBody>
      </p:sp>
      <p:sp>
        <p:nvSpPr>
          <p:cNvPr id="14341" name="Text Box 5"/>
          <p:cNvSpPr txBox="1">
            <a:spLocks noChangeArrowheads="1"/>
          </p:cNvSpPr>
          <p:nvPr/>
        </p:nvSpPr>
        <p:spPr bwMode="auto">
          <a:xfrm>
            <a:off x="5432425" y="6572250"/>
            <a:ext cx="3681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hangingPunct="1">
              <a:lnSpc>
                <a:spcPct val="100000"/>
              </a:lnSpc>
              <a:spcBef>
                <a:spcPct val="0"/>
              </a:spcBef>
              <a:buClrTx/>
              <a:buSzTx/>
              <a:buFontTx/>
              <a:buNone/>
            </a:pPr>
            <a:r>
              <a:rPr lang="en-US" altLang="en-US" sz="1200" b="1">
                <a:solidFill>
                  <a:srgbClr val="000000"/>
                </a:solidFill>
                <a:latin typeface="Arial" charset="0"/>
              </a:rPr>
              <a:t>The 5 A’s - © Obsidian Security Group, Inc. 2007</a:t>
            </a:r>
          </a:p>
        </p:txBody>
      </p:sp>
      <p:pic>
        <p:nvPicPr>
          <p:cNvPr id="7" name="Picture 6" descr="SPDShield-SM (2)"/>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853" y="146304"/>
            <a:ext cx="1586356" cy="1405055"/>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3726968329"/>
              </p:ext>
            </p:extLst>
          </p:nvPr>
        </p:nvGraphicFramePr>
        <p:xfrm>
          <a:off x="0" y="6477000"/>
          <a:ext cx="9144000" cy="381000"/>
        </p:xfrm>
        <a:graphic>
          <a:graphicData uri="http://schemas.openxmlformats.org/drawingml/2006/table">
            <a:tbl>
              <a:tblPr/>
              <a:tblGrid>
                <a:gridCol w="9144000">
                  <a:extLst>
                    <a:ext uri="{9D8B030D-6E8A-4147-A177-3AD203B41FA5}">
                      <a16:colId xmlns:a16="http://schemas.microsoft.com/office/drawing/2014/main" val="2366431134"/>
                    </a:ext>
                  </a:extLst>
                </a:gridCol>
              </a:tblGrid>
              <a:tr h="381000">
                <a:tc>
                  <a:txBody>
                    <a:bodyPr/>
                    <a:lstStyle/>
                    <a:p>
                      <a:endParaRPr lang="en-US" sz="1900" dirty="0"/>
                    </a:p>
                  </a:txBody>
                  <a:tcPr>
                    <a:lnL w="12700" cmpd="sng">
                      <a:solidFill>
                        <a:schemeClr val="bg2">
                          <a:lumMod val="75000"/>
                        </a:schemeClr>
                      </a:solidFill>
                      <a:prstDash val="solid"/>
                    </a:lnL>
                    <a:lnR w="12700" cmpd="sng">
                      <a:solidFill>
                        <a:schemeClr val="bg2">
                          <a:lumMod val="75000"/>
                        </a:schemeClr>
                      </a:solidFill>
                      <a:prstDash val="solid"/>
                    </a:lnR>
                    <a:lnT w="12700" cmpd="sng">
                      <a:solidFill>
                        <a:schemeClr val="bg2">
                          <a:lumMod val="75000"/>
                        </a:schemeClr>
                      </a:solidFill>
                      <a:prstDash val="solid"/>
                    </a:lnT>
                    <a:lnB w="12700" cmpd="sng">
                      <a:solidFill>
                        <a:schemeClr val="bg2">
                          <a:lumMod val="75000"/>
                        </a:schemeClr>
                      </a:solidFill>
                      <a:prstDash val="solid"/>
                    </a:lnB>
                    <a:solidFill>
                      <a:srgbClr val="002060"/>
                    </a:solidFill>
                  </a:tcPr>
                </a:tc>
                <a:extLst>
                  <a:ext uri="{0D108BD9-81ED-4DB2-BD59-A6C34878D82A}">
                    <a16:rowId xmlns:a16="http://schemas.microsoft.com/office/drawing/2014/main" val="140375379"/>
                  </a:ext>
                </a:extLst>
              </a:tr>
            </a:tbl>
          </a:graphicData>
        </a:graphic>
      </p:graphicFrame>
      <p:sp>
        <p:nvSpPr>
          <p:cNvPr id="10" name="Rectangle 5"/>
          <p:cNvSpPr>
            <a:spLocks noChangeArrowheads="1"/>
          </p:cNvSpPr>
          <p:nvPr/>
        </p:nvSpPr>
        <p:spPr bwMode="auto">
          <a:xfrm>
            <a:off x="788132" y="619126"/>
            <a:ext cx="7559012" cy="472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Aft>
                <a:spcPts val="600"/>
              </a:spcAft>
              <a:buClr>
                <a:schemeClr val="tx1"/>
              </a:buClr>
              <a:buSzPct val="75000"/>
              <a:buNone/>
            </a:pPr>
            <a:r>
              <a:rPr lang="en-US" altLang="en-US" sz="2400" b="1" dirty="0">
                <a:latin typeface="+mn-lt"/>
                <a:cs typeface="Times New Roman" pitchFamily="18" charset="0"/>
              </a:rPr>
              <a:t>Give Yourself Permission to Do Something</a:t>
            </a:r>
          </a:p>
          <a:p>
            <a:pPr algn="ctr" eaLnBrk="1" hangingPunct="1">
              <a:spcAft>
                <a:spcPts val="600"/>
              </a:spcAft>
              <a:buClr>
                <a:schemeClr val="tx1"/>
              </a:buClr>
              <a:buSzPct val="75000"/>
              <a:buNone/>
            </a:pPr>
            <a:endParaRPr lang="en-US" altLang="en-US" sz="800" b="1" dirty="0">
              <a:latin typeface="+mn-lt"/>
              <a:cs typeface="Times New Roman" pitchFamily="18" charset="0"/>
            </a:endParaRPr>
          </a:p>
          <a:p>
            <a:pPr marL="342900" indent="-342900" eaLnBrk="1" hangingPunct="1">
              <a:buClr>
                <a:schemeClr val="accent1"/>
              </a:buClr>
              <a:buSzPct val="100000"/>
              <a:buFont typeface="Wingdings" panose="05000000000000000000" pitchFamily="2" charset="2"/>
              <a:buChar char="Ø"/>
            </a:pPr>
            <a:r>
              <a:rPr lang="en-US" altLang="en-US" sz="2400" dirty="0">
                <a:latin typeface="+mn-lt"/>
              </a:rPr>
              <a:t>Trust Your Instincts</a:t>
            </a:r>
          </a:p>
          <a:p>
            <a:pPr marL="690563" lvl="1" indent="-342900" eaLnBrk="1" hangingPunct="1">
              <a:buSzPct val="100000"/>
              <a:buFont typeface="Wingdings" panose="05000000000000000000" pitchFamily="2" charset="2"/>
              <a:buChar char="Ø"/>
            </a:pPr>
            <a:r>
              <a:rPr lang="en-US" altLang="en-US" sz="2200" dirty="0">
                <a:latin typeface="+mn-lt"/>
                <a:ea typeface="ＭＳ Ｐゴシック" panose="020B0600070205080204" pitchFamily="34" charset="-128"/>
                <a:cs typeface="Arial" panose="020B0604020202020204" pitchFamily="34" charset="0"/>
              </a:rPr>
              <a:t>“It’s okay to know without knowing why.”</a:t>
            </a:r>
            <a:br>
              <a:rPr lang="en-US" altLang="en-US" sz="2200" dirty="0">
                <a:latin typeface="+mn-lt"/>
                <a:ea typeface="ＭＳ Ｐゴシック" panose="020B0600070205080204" pitchFamily="34" charset="-128"/>
                <a:cs typeface="Arial" panose="020B0604020202020204" pitchFamily="34" charset="0"/>
              </a:rPr>
            </a:br>
            <a:r>
              <a:rPr lang="en-US" altLang="en-US" sz="2200" dirty="0">
                <a:latin typeface="+mn-lt"/>
                <a:ea typeface="ＭＳ Ｐゴシック" panose="020B0600070205080204" pitchFamily="34" charset="-128"/>
                <a:cs typeface="Arial" panose="020B0604020202020204" pitchFamily="34" charset="0"/>
              </a:rPr>
              <a:t>     </a:t>
            </a:r>
            <a:r>
              <a:rPr lang="en-US" altLang="en-US" sz="2000" i="1" dirty="0">
                <a:latin typeface="+mn-lt"/>
                <a:ea typeface="ＭＳ Ｐゴシック" panose="020B0600070205080204" pitchFamily="34" charset="-128"/>
                <a:cs typeface="Arial" panose="020B0604020202020204" pitchFamily="34" charset="0"/>
              </a:rPr>
              <a:t>The Gift of Fear by Gavin De Becker</a:t>
            </a:r>
            <a:endParaRPr lang="en-US" altLang="en-US" sz="2200" i="1" dirty="0">
              <a:latin typeface="+mn-lt"/>
              <a:ea typeface="ＭＳ Ｐゴシック" panose="020B0600070205080204" pitchFamily="34" charset="-128"/>
              <a:cs typeface="Arial" panose="020B0604020202020204" pitchFamily="34" charset="0"/>
            </a:endParaRPr>
          </a:p>
          <a:p>
            <a:pPr eaLnBrk="1" hangingPunct="1">
              <a:spcBef>
                <a:spcPts val="600"/>
              </a:spcBef>
              <a:spcAft>
                <a:spcPts val="600"/>
              </a:spcAft>
              <a:buClr>
                <a:schemeClr val="accent1"/>
              </a:buClr>
              <a:buSzPct val="100000"/>
              <a:buFont typeface="Wingdings" pitchFamily="2" charset="2"/>
              <a:buChar char="Ø"/>
            </a:pPr>
            <a:r>
              <a:rPr lang="en-US" altLang="en-US" sz="2400" dirty="0">
                <a:latin typeface="+mn-lt"/>
              </a:rPr>
              <a:t> Assertiveness: Own your Personal Space</a:t>
            </a:r>
          </a:p>
          <a:p>
            <a:pPr marL="342900" indent="-342900" eaLnBrk="1" hangingPunct="1">
              <a:lnSpc>
                <a:spcPct val="100000"/>
              </a:lnSpc>
              <a:spcBef>
                <a:spcPct val="0"/>
              </a:spcBef>
              <a:spcAft>
                <a:spcPts val="600"/>
              </a:spcAft>
              <a:buClr>
                <a:schemeClr val="accent1"/>
              </a:buClr>
              <a:buSzPct val="100000"/>
              <a:buFont typeface="Wingdings" panose="05000000000000000000" pitchFamily="2" charset="2"/>
              <a:buChar char="Ø"/>
            </a:pPr>
            <a:r>
              <a:rPr lang="en-US" altLang="en-US" sz="2400" b="1" i="1" dirty="0">
                <a:latin typeface="+mn-lt"/>
              </a:rPr>
              <a:t>Do</a:t>
            </a:r>
            <a:r>
              <a:rPr lang="en-US" altLang="en-US" sz="2400" b="1" dirty="0">
                <a:latin typeface="+mn-lt"/>
              </a:rPr>
              <a:t> Something</a:t>
            </a:r>
          </a:p>
          <a:p>
            <a:pPr lvl="1" eaLnBrk="1" hangingPunct="1">
              <a:spcBef>
                <a:spcPct val="0"/>
              </a:spcBef>
              <a:spcAft>
                <a:spcPts val="600"/>
              </a:spcAft>
              <a:buSzPct val="100000"/>
              <a:buFont typeface="Wingdings" pitchFamily="2" charset="2"/>
              <a:buChar char="Ø"/>
            </a:pPr>
            <a:r>
              <a:rPr lang="en-US" altLang="en-US" sz="2200" dirty="0">
                <a:latin typeface="+mn-lt"/>
              </a:rPr>
              <a:t> Avoid - Avoidance is an action.  </a:t>
            </a:r>
          </a:p>
          <a:p>
            <a:pPr lvl="2" eaLnBrk="1" hangingPunct="1">
              <a:spcBef>
                <a:spcPct val="0"/>
              </a:spcBef>
              <a:spcAft>
                <a:spcPts val="600"/>
              </a:spcAft>
              <a:buClr>
                <a:schemeClr val="accent1"/>
              </a:buClr>
              <a:buSzPct val="100000"/>
              <a:buFont typeface="Wingdings" pitchFamily="2" charset="2"/>
              <a:buChar char="Ø"/>
            </a:pPr>
            <a:r>
              <a:rPr lang="en-US" altLang="en-US" sz="2000" dirty="0">
                <a:latin typeface="+mn-lt"/>
              </a:rPr>
              <a:t> Go back inside, turn around, cross the street </a:t>
            </a:r>
          </a:p>
          <a:p>
            <a:pPr lvl="1" eaLnBrk="1" hangingPunct="1">
              <a:spcBef>
                <a:spcPct val="0"/>
              </a:spcBef>
              <a:spcAft>
                <a:spcPts val="600"/>
              </a:spcAft>
              <a:buSzPct val="100000"/>
              <a:buFont typeface="Wingdings" pitchFamily="2" charset="2"/>
              <a:buChar char="Ø"/>
            </a:pPr>
            <a:r>
              <a:rPr lang="en-US" altLang="en-US" sz="2200" dirty="0">
                <a:latin typeface="+mn-lt"/>
              </a:rPr>
              <a:t> Seek help, tell somebody</a:t>
            </a:r>
          </a:p>
          <a:p>
            <a:pPr lvl="1" eaLnBrk="1" hangingPunct="1">
              <a:spcBef>
                <a:spcPct val="0"/>
              </a:spcBef>
              <a:spcAft>
                <a:spcPts val="600"/>
              </a:spcAft>
              <a:buSzPct val="100000"/>
              <a:buFont typeface="Wingdings" pitchFamily="2" charset="2"/>
              <a:buChar char="Ø"/>
            </a:pPr>
            <a:r>
              <a:rPr lang="en-US" altLang="en-US" sz="2200" dirty="0">
                <a:latin typeface="+mn-lt"/>
              </a:rPr>
              <a:t> Walk away; Run</a:t>
            </a:r>
          </a:p>
          <a:p>
            <a:pPr lvl="1" eaLnBrk="1" hangingPunct="1">
              <a:spcBef>
                <a:spcPct val="0"/>
              </a:spcBef>
              <a:spcAft>
                <a:spcPts val="600"/>
              </a:spcAft>
              <a:buSzPct val="100000"/>
              <a:buFont typeface="Wingdings" pitchFamily="2" charset="2"/>
              <a:buChar char="Ø"/>
            </a:pPr>
            <a:r>
              <a:rPr lang="en-US" altLang="en-US" sz="2200" dirty="0">
                <a:latin typeface="+mn-lt"/>
              </a:rPr>
              <a:t> Draw Attention</a:t>
            </a:r>
          </a:p>
        </p:txBody>
      </p:sp>
      <p:sp>
        <p:nvSpPr>
          <p:cNvPr id="9" name="Rectangle 3"/>
          <p:cNvSpPr>
            <a:spLocks noChangeArrowheads="1"/>
          </p:cNvSpPr>
          <p:nvPr/>
        </p:nvSpPr>
        <p:spPr bwMode="auto">
          <a:xfrm>
            <a:off x="6812828" y="6138727"/>
            <a:ext cx="1729833"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lnSpc>
                <a:spcPct val="80000"/>
              </a:lnSpc>
              <a:buClr>
                <a:schemeClr val="tx1"/>
              </a:buClr>
              <a:buSzPct val="75000"/>
              <a:buFont typeface="Wingdings" pitchFamily="2" charset="2"/>
              <a:buNone/>
            </a:pPr>
            <a:r>
              <a:rPr lang="en-US" altLang="en-US" sz="1800" b="1" dirty="0">
                <a:latin typeface="+mn-lt"/>
                <a:cs typeface="Times New Roman" pitchFamily="18" charset="0"/>
              </a:rPr>
              <a:t>Personal Alarms</a:t>
            </a:r>
            <a:endParaRPr lang="en-US" altLang="en-US" sz="1800" dirty="0">
              <a:latin typeface="+mn-lt"/>
              <a:cs typeface="Times New Roman" pitchFamily="18" charset="0"/>
            </a:endParaRPr>
          </a:p>
        </p:txBody>
      </p:sp>
      <p:pic>
        <p:nvPicPr>
          <p:cNvPr id="11" name="Picture 10"/>
          <p:cNvPicPr>
            <a:picLocks noChangeAspect="1"/>
          </p:cNvPicPr>
          <p:nvPr/>
        </p:nvPicPr>
        <p:blipFill rotWithShape="1">
          <a:blip r:embed="rId4"/>
          <a:srcRect t="9775" b="12473"/>
          <a:stretch/>
        </p:blipFill>
        <p:spPr>
          <a:xfrm>
            <a:off x="5613575" y="4097089"/>
            <a:ext cx="1683529" cy="1308988"/>
          </a:xfrm>
          <a:prstGeom prst="rect">
            <a:avLst/>
          </a:prstGeom>
        </p:spPr>
      </p:pic>
      <p:pic>
        <p:nvPicPr>
          <p:cNvPr id="12" name="Picture 11"/>
          <p:cNvPicPr>
            <a:picLocks noChangeAspect="1"/>
          </p:cNvPicPr>
          <p:nvPr/>
        </p:nvPicPr>
        <p:blipFill rotWithShape="1">
          <a:blip r:embed="rId5"/>
          <a:srcRect l="17449" r="16690"/>
          <a:stretch/>
        </p:blipFill>
        <p:spPr>
          <a:xfrm>
            <a:off x="8014307" y="3759969"/>
            <a:ext cx="629963" cy="1315204"/>
          </a:xfrm>
          <a:prstGeom prst="rect">
            <a:avLst/>
          </a:prstGeom>
        </p:spPr>
      </p:pic>
      <p:pic>
        <p:nvPicPr>
          <p:cNvPr id="13" name="Picture 12"/>
          <p:cNvPicPr>
            <a:picLocks noChangeAspect="1"/>
          </p:cNvPicPr>
          <p:nvPr/>
        </p:nvPicPr>
        <p:blipFill rotWithShape="1">
          <a:blip r:embed="rId6"/>
          <a:srcRect l="18855" t="23452" r="12708" b="27521"/>
          <a:stretch/>
        </p:blipFill>
        <p:spPr>
          <a:xfrm>
            <a:off x="7677744" y="5171384"/>
            <a:ext cx="1350335" cy="967343"/>
          </a:xfrm>
          <a:prstGeom prst="rect">
            <a:avLst/>
          </a:prstGeom>
        </p:spPr>
      </p:pic>
      <p:pic>
        <p:nvPicPr>
          <p:cNvPr id="14" name="Picture 13"/>
          <p:cNvPicPr>
            <a:picLocks noChangeAspect="1"/>
          </p:cNvPicPr>
          <p:nvPr/>
        </p:nvPicPr>
        <p:blipFill rotWithShape="1">
          <a:blip r:embed="rId7"/>
          <a:srcRect t="14786" b="19601"/>
          <a:stretch/>
        </p:blipFill>
        <p:spPr>
          <a:xfrm>
            <a:off x="3710175" y="5075173"/>
            <a:ext cx="1588589" cy="1042318"/>
          </a:xfrm>
          <a:prstGeom prst="rect">
            <a:avLst/>
          </a:prstGeom>
        </p:spPr>
      </p:pic>
      <p:pic>
        <p:nvPicPr>
          <p:cNvPr id="15" name="Picture 14"/>
          <p:cNvPicPr>
            <a:picLocks noChangeAspect="1"/>
          </p:cNvPicPr>
          <p:nvPr/>
        </p:nvPicPr>
        <p:blipFill rotWithShape="1">
          <a:blip r:embed="rId8"/>
          <a:srcRect t="14989" b="11111"/>
          <a:stretch/>
        </p:blipFill>
        <p:spPr>
          <a:xfrm>
            <a:off x="5432424" y="5453702"/>
            <a:ext cx="1380403" cy="1020118"/>
          </a:xfrm>
          <a:prstGeom prst="rect">
            <a:avLst/>
          </a:prstGeom>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5809</TotalTime>
  <Words>2900</Words>
  <Application>Microsoft Office PowerPoint</Application>
  <PresentationFormat>On-screen Show (4:3)</PresentationFormat>
  <Paragraphs>421</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 Unicode MS</vt:lpstr>
      <vt:lpstr>MS PGothic</vt:lpstr>
      <vt:lpstr>MS PGothic</vt:lpstr>
      <vt:lpstr>Arial</vt:lpstr>
      <vt:lpstr>Calibri</vt:lpstr>
      <vt:lpstr>Calibri Light</vt:lpstr>
      <vt:lpstr>Lucida Calligraphy</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Children's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Worker Safety and working with Law Enforcement for Social Workers</dc:title>
  <dc:creator>gret300</dc:creator>
  <cp:lastModifiedBy>5580 Solomon, Mark</cp:lastModifiedBy>
  <cp:revision>452</cp:revision>
  <cp:lastPrinted>2018-04-11T22:06:43Z</cp:lastPrinted>
  <dcterms:created xsi:type="dcterms:W3CDTF">2005-06-28T17:57:31Z</dcterms:created>
  <dcterms:modified xsi:type="dcterms:W3CDTF">2018-04-19T16:14:19Z</dcterms:modified>
</cp:coreProperties>
</file>