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3" r:id="rId1"/>
  </p:sldMasterIdLst>
  <p:notesMasterIdLst>
    <p:notesMasterId r:id="rId24"/>
  </p:notesMasterIdLst>
  <p:handoutMasterIdLst>
    <p:handoutMasterId r:id="rId25"/>
  </p:handoutMasterIdLst>
  <p:sldIdLst>
    <p:sldId id="694" r:id="rId2"/>
    <p:sldId id="695" r:id="rId3"/>
    <p:sldId id="696" r:id="rId4"/>
    <p:sldId id="582" r:id="rId5"/>
    <p:sldId id="730" r:id="rId6"/>
    <p:sldId id="613" r:id="rId7"/>
    <p:sldId id="729" r:id="rId8"/>
    <p:sldId id="737" r:id="rId9"/>
    <p:sldId id="701" r:id="rId10"/>
    <p:sldId id="735" r:id="rId11"/>
    <p:sldId id="738" r:id="rId12"/>
    <p:sldId id="739" r:id="rId13"/>
    <p:sldId id="741" r:id="rId14"/>
    <p:sldId id="747" r:id="rId15"/>
    <p:sldId id="743" r:id="rId16"/>
    <p:sldId id="744" r:id="rId17"/>
    <p:sldId id="745" r:id="rId18"/>
    <p:sldId id="746" r:id="rId19"/>
    <p:sldId id="742" r:id="rId20"/>
    <p:sldId id="731" r:id="rId21"/>
    <p:sldId id="592" r:id="rId22"/>
    <p:sldId id="639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9933FF"/>
    <a:srgbClr val="FF0000"/>
    <a:srgbClr val="09080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936" autoAdjust="0"/>
    <p:restoredTop sz="82342" autoAdjust="0"/>
  </p:normalViewPr>
  <p:slideViewPr>
    <p:cSldViewPr snapToGrid="0" showGuides="1">
      <p:cViewPr varScale="1">
        <p:scale>
          <a:sx n="90" d="100"/>
          <a:sy n="90" d="100"/>
        </p:scale>
        <p:origin x="18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-1404" y="21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584C284C-7E08-43AB-B766-63761EB00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00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0A8BC3C-E3A7-4A78-9B78-73F347B4B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43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5343A1-D0B7-404D-8E62-B1833F579D46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5271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26C8D0-408D-48A8-B2FE-C5C6466B10D2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488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26C8D0-408D-48A8-B2FE-C5C6466B10D2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04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26C8D0-408D-48A8-B2FE-C5C6466B10D2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692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26C8D0-408D-48A8-B2FE-C5C6466B10D2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477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343A1-D0B7-404D-8E62-B1833F579D4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4839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26C8D0-408D-48A8-B2FE-C5C6466B10D2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757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26C8D0-408D-48A8-B2FE-C5C6466B10D2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04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5343A1-D0B7-404D-8E62-B1833F579D46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2065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961367-3CAF-4E0E-9DD5-253FFD142FFE}" type="slidenum">
              <a:rPr lang="en-US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0661" name="Picture 4" descr="MPj040244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0"/>
            <a:ext cx="2300288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574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721D40-D4D2-4557-9DE4-A77026910AC8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6021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46E1FE-4E80-4EC0-8888-E6B6E7BC1652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65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5343A1-D0B7-404D-8E62-B1833F579D46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9688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443593-C6E1-460D-A755-97EDA3978385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80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443593-C6E1-460D-A755-97EDA3978385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338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443593-C6E1-460D-A755-97EDA3978385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/>
              <a:t>Most vulnerable time is on their “home field”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Planning &amp; Preparation 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 Hours you will be working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 Your transportation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 Dress/Attire, type of clothing that you’ll need - think safety first!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 Shoes - can you realistically run in them?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 Pay attention to jewelry, accessories; don’t set yourself up to be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    a victim 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 Location history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 Client history; gives best idea of how clients will react 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 Map property for possible hazards</a:t>
            </a:r>
          </a:p>
          <a:p>
            <a:pPr eaLnBrk="1" hangingPunct="1"/>
            <a:r>
              <a:rPr lang="en-US" altLang="en-US" b="1" dirty="0">
                <a:solidFill>
                  <a:srgbClr val="090807"/>
                </a:solidFill>
              </a:rPr>
              <a:t>Suggested Items for the field:</a:t>
            </a:r>
            <a:endParaRPr lang="en-US" altLang="en-US" b="1" dirty="0"/>
          </a:p>
          <a:p>
            <a:pPr eaLnBrk="1" hangingPunct="1">
              <a:buFontTx/>
              <a:buChar char="•"/>
            </a:pPr>
            <a:r>
              <a:rPr lang="en-US" altLang="en-US" dirty="0"/>
              <a:t> Tape Measure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 Flashlight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 Camera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 Notepad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 Tape recorder or recording devise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 Cell Phone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 Phone number list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 Other forms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1980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443593-C6E1-460D-A755-97EDA3978385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/>
              <a:t>Most vulnerable time is on their “home field”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Planning &amp; Preparation 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 Hours you will be working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 Your transportation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 Dress/Attire, type of clothing that you’ll need - think safety first!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 Shoes - can you realistically run in them?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 Pay attention to jewelry, accessories; don’t set yourself up to be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    a victim 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 Location history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 Client history; gives best idea of how clients will react 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 Map property for possible hazards</a:t>
            </a:r>
          </a:p>
          <a:p>
            <a:pPr eaLnBrk="1" hangingPunct="1"/>
            <a:r>
              <a:rPr lang="en-US" altLang="en-US" b="1" dirty="0">
                <a:solidFill>
                  <a:srgbClr val="090807"/>
                </a:solidFill>
              </a:rPr>
              <a:t>Suggested Items for the field:</a:t>
            </a:r>
            <a:endParaRPr lang="en-US" altLang="en-US" b="1" dirty="0"/>
          </a:p>
          <a:p>
            <a:pPr eaLnBrk="1" hangingPunct="1">
              <a:buFontTx/>
              <a:buChar char="•"/>
            </a:pPr>
            <a:r>
              <a:rPr lang="en-US" altLang="en-US" dirty="0"/>
              <a:t> Tape Measure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 Flashlight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 Camera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 Notepad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 Tape recorder or recording devise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 Cell Phone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 Phone number list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 Other forms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0352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26C8D0-408D-48A8-B2FE-C5C6466B10D2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698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E7572EF1-FEA5-4DE2-ADE5-85ED55B548EC}" type="slidenum">
              <a:rPr lang="en-US" smtClean="0"/>
              <a:pPr lvl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8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1056CC37-F943-46F7-BCB4-D1880D03C5EB}" type="slidenum">
              <a:rPr lang="en-US" smtClean="0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715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E5F3CA9-4E9D-43C4-970E-C2DBC3E0202B}" type="slidenum">
              <a:rPr lang="en-US" smtClean="0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943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08B8B323-DFBF-4E44-B3BC-26EFD5162756}" type="slidenum">
              <a:rPr lang="en-US" smtClean="0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608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575670C7-E005-45A0-8D3A-3D8E9F40A484}" type="slidenum">
              <a:rPr lang="en-US" smtClean="0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341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32CC3E27-656C-4503-9D31-9AF451B6649F}" type="slidenum">
              <a:rPr lang="en-US" smtClean="0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157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1561B775-2A2C-4E7D-95AF-835E045D7042}" type="slidenum">
              <a:rPr lang="en-US" smtClean="0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1883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5269665-2F97-42CD-BAFE-A510E0680819}" type="slidenum">
              <a:rPr lang="en-US" smtClean="0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557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A06E44AA-D4CB-4590-8AF7-40C9A4D8CA08}" type="slidenum">
              <a:rPr lang="en-US" smtClean="0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1583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975A45E6-05F4-4F15-94A9-4A1CAECEEDB0}" type="slidenum">
              <a:rPr lang="en-US" smtClean="0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327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4EA71ED-DDB9-4F63-9B01-CBDE2BF81A1D}" type="slidenum">
              <a:rPr lang="en-US" smtClean="0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336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1">
              <a:defRPr/>
            </a:pPr>
            <a:fld id="{5070C8D9-161F-403F-816C-B8DF7AC5FA88}" type="slidenum">
              <a:rPr lang="en-US" smtClean="0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109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hyperlink" Target="mailto:mark.solomon@seattle.gov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DShield-SM (2)"/>
          <p:cNvPicPr/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" y="146304"/>
            <a:ext cx="1586356" cy="1405055"/>
          </a:xfrm>
          <a:prstGeom prst="rect">
            <a:avLst/>
          </a:prstGeom>
          <a:noFill/>
        </p:spPr>
      </p:pic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83126" y="312973"/>
            <a:ext cx="8998527" cy="556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+mn-lt"/>
              </a:rPr>
              <a:t>April 24, 2018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+mn-lt"/>
              </a:rPr>
              <a:t>ADA Issues &amp; Solutions Workshop 2018</a:t>
            </a:r>
          </a:p>
          <a:p>
            <a:pPr algn="ctr" eaLnBrk="1" hangingPunct="1"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altLang="en-US" sz="4000" b="1" dirty="0">
              <a:solidFill>
                <a:srgbClr val="000000"/>
              </a:solidFill>
              <a:latin typeface="+mn-lt"/>
            </a:endParaRPr>
          </a:p>
          <a:p>
            <a:pPr algn="ctr" eaLnBrk="1" hangingPunct="1"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altLang="en-US" sz="2400" b="1" dirty="0">
              <a:solidFill>
                <a:srgbClr val="000000"/>
              </a:solidFill>
              <a:latin typeface="+mn-lt"/>
            </a:endParaRPr>
          </a:p>
          <a:p>
            <a:pPr algn="ctr" eaLnBrk="1" hangingPunct="1">
              <a:lnSpc>
                <a:spcPts val="5000"/>
              </a:lnSpc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altLang="en-US" sz="6000" b="1" dirty="0">
                <a:solidFill>
                  <a:srgbClr val="000000"/>
                </a:solidFill>
                <a:latin typeface="+mn-lt"/>
              </a:rPr>
              <a:t>Personal Safety:</a:t>
            </a:r>
          </a:p>
          <a:p>
            <a:pPr algn="ctr" eaLnBrk="1" hangingPunct="1">
              <a:lnSpc>
                <a:spcPts val="5000"/>
              </a:lnSpc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altLang="en-US" sz="5400" b="1" dirty="0">
                <a:solidFill>
                  <a:srgbClr val="000000"/>
                </a:solidFill>
                <a:latin typeface="+mn-lt"/>
              </a:rPr>
              <a:t>In The Workplace</a:t>
            </a:r>
          </a:p>
          <a:p>
            <a:pPr algn="ctr" eaLnBrk="1" hangingPunct="1">
              <a:lnSpc>
                <a:spcPts val="5000"/>
              </a:lnSpc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altLang="en-US" sz="5400" b="1" dirty="0">
                <a:solidFill>
                  <a:srgbClr val="000000"/>
                </a:solidFill>
                <a:latin typeface="+mn-lt"/>
              </a:rPr>
              <a:t>In The Field</a:t>
            </a:r>
            <a:br>
              <a:rPr lang="en-US" altLang="en-US" sz="6600" dirty="0">
                <a:solidFill>
                  <a:srgbClr val="000000"/>
                </a:solidFill>
                <a:latin typeface="+mn-lt"/>
              </a:rPr>
            </a:br>
            <a:endParaRPr lang="en-US" altLang="en-US" sz="2400" dirty="0">
              <a:solidFill>
                <a:srgbClr val="000000"/>
              </a:solidFill>
              <a:latin typeface="+mn-lt"/>
            </a:endParaRP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altLang="en-US" sz="2800" dirty="0">
                <a:solidFill>
                  <a:srgbClr val="000000"/>
                </a:solidFill>
                <a:latin typeface="+mn-lt"/>
              </a:rPr>
              <a:t>Mark Solomon, CPD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altLang="en-US" sz="2800" dirty="0">
                <a:solidFill>
                  <a:srgbClr val="000000"/>
                </a:solidFill>
                <a:latin typeface="+mn-lt"/>
              </a:rPr>
              <a:t>Crime Prevention Coordinator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altLang="en-US" sz="2800" dirty="0">
                <a:solidFill>
                  <a:srgbClr val="000000"/>
                </a:solidFill>
                <a:latin typeface="+mn-lt"/>
              </a:rPr>
              <a:t>Seattle Police Department</a:t>
            </a:r>
            <a:endParaRPr lang="en-US" altLang="en-US" sz="28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6477000"/>
          <a:ext cx="9144000" cy="3810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36643113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75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50526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241" y="360583"/>
            <a:ext cx="6980238" cy="8874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000000"/>
                </a:solidFill>
                <a:effectLst/>
                <a:latin typeface="+mn-lt"/>
              </a:rPr>
              <a:t>Enhancing Your Safety </a:t>
            </a:r>
            <a:br>
              <a:rPr lang="en-US" altLang="en-US" sz="3600" b="1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en-US" altLang="en-US" sz="3600" b="1" dirty="0">
                <a:solidFill>
                  <a:srgbClr val="000000"/>
                </a:solidFill>
                <a:effectLst/>
                <a:latin typeface="+mn-lt"/>
              </a:rPr>
              <a:t>In The Field</a:t>
            </a:r>
            <a:endParaRPr lang="en-US" altLang="en-US" sz="3200" dirty="0">
              <a:solidFill>
                <a:srgbClr val="000000"/>
              </a:solidFill>
              <a:effectLst/>
              <a:latin typeface="+mn-lt"/>
            </a:endParaRPr>
          </a:p>
        </p:txBody>
      </p:sp>
      <p:pic>
        <p:nvPicPr>
          <p:cNvPr id="4" name="Picture 3" descr="SPDShield-SM (2)"/>
          <p:cNvPicPr/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" y="146304"/>
            <a:ext cx="1586356" cy="1405055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0" y="6477000"/>
          <a:ext cx="9144000" cy="3810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36643113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75379"/>
                  </a:ext>
                </a:extLst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7973" y="1618017"/>
            <a:ext cx="5402706" cy="348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SzTx/>
              <a:defRPr/>
            </a:pPr>
            <a:r>
              <a:rPr 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While In Transit</a:t>
            </a:r>
          </a:p>
          <a:p>
            <a:pPr marL="342900" indent="-342900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If Driving</a:t>
            </a:r>
          </a:p>
          <a:p>
            <a:pPr marL="690563" lvl="1" indent="-342900">
              <a:lnSpc>
                <a:spcPts val="22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Ensure vehicle is in good mechanical condition, well maintained</a:t>
            </a:r>
          </a:p>
          <a:p>
            <a:pPr marL="690563" lvl="1" indent="-342900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Keep gas tank ¾ full when possible</a:t>
            </a:r>
          </a:p>
          <a:p>
            <a:pPr marL="690563" lvl="1" indent="-342900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Keep items out of sight or place in trunk</a:t>
            </a:r>
          </a:p>
          <a:p>
            <a:pPr marL="690563" lvl="1" indent="-342900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Minimize personal belongings</a:t>
            </a:r>
          </a:p>
          <a:p>
            <a:pPr marL="690563" lvl="1" indent="-342900">
              <a:lnSpc>
                <a:spcPts val="22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If using your personal vehicle, keep in mind that who you are meeting with will know what you drive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646" y="1841301"/>
            <a:ext cx="2325422" cy="348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8318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241" y="360583"/>
            <a:ext cx="6980238" cy="8874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000000"/>
                </a:solidFill>
                <a:effectLst/>
                <a:latin typeface="+mn-lt"/>
              </a:rPr>
              <a:t>Enhancing Your Safety </a:t>
            </a:r>
            <a:br>
              <a:rPr lang="en-US" altLang="en-US" sz="3600" b="1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en-US" altLang="en-US" sz="3600" b="1" dirty="0">
                <a:solidFill>
                  <a:srgbClr val="000000"/>
                </a:solidFill>
                <a:effectLst/>
                <a:latin typeface="+mn-lt"/>
              </a:rPr>
              <a:t>In The Field</a:t>
            </a:r>
            <a:endParaRPr lang="en-US" altLang="en-US" sz="3200" dirty="0">
              <a:solidFill>
                <a:srgbClr val="000000"/>
              </a:solidFill>
              <a:effectLst/>
              <a:latin typeface="+mn-lt"/>
            </a:endParaRPr>
          </a:p>
        </p:txBody>
      </p:sp>
      <p:pic>
        <p:nvPicPr>
          <p:cNvPr id="4" name="Picture 3" descr="SPDShield-SM (2)"/>
          <p:cNvPicPr/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" y="146304"/>
            <a:ext cx="1586356" cy="1405055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0" y="6477000"/>
          <a:ext cx="9144000" cy="3810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36643113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75379"/>
                  </a:ext>
                </a:extLst>
              </a:tr>
            </a:tbl>
          </a:graphicData>
        </a:graphic>
      </p:graphicFrame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812060" y="1573214"/>
            <a:ext cx="8353203" cy="4689364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en-US" sz="2400" b="1" dirty="0">
                <a:cs typeface="Arial" charset="0"/>
              </a:rPr>
              <a:t>Arriving At Your Destination</a:t>
            </a: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altLang="en-US" sz="2400" dirty="0">
                <a:cs typeface="Arial" charset="0"/>
              </a:rPr>
              <a:t> Don’t just pull right in to the location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altLang="en-US" sz="2200" dirty="0">
                <a:cs typeface="Arial" charset="0"/>
              </a:rPr>
              <a:t> Take the extra time to observe</a:t>
            </a: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altLang="en-US" sz="2400" dirty="0">
                <a:cs typeface="Arial" charset="0"/>
              </a:rPr>
              <a:t> Drive up slowly, but not too slow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altLang="en-US" sz="2200" dirty="0">
                <a:cs typeface="Arial" charset="0"/>
              </a:rPr>
              <a:t> Give them “transition” time</a:t>
            </a: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altLang="en-US" sz="2400" dirty="0">
                <a:cs typeface="Arial" charset="0"/>
              </a:rPr>
              <a:t> Park so you can leave unimpeded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altLang="en-US" sz="2200" dirty="0">
                <a:cs typeface="Arial" charset="0"/>
              </a:rPr>
              <a:t> Never park so your vehicle is blocked from leaving</a:t>
            </a: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altLang="en-US" sz="2400" dirty="0">
                <a:cs typeface="Arial" charset="0"/>
              </a:rPr>
              <a:t> Take your time at vehicle before going in</a:t>
            </a:r>
          </a:p>
          <a:p>
            <a:pPr lvl="1" eaLnBrk="1" hangingPunct="1">
              <a:spcBef>
                <a:spcPct val="0"/>
              </a:spcBef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en-US" altLang="en-US" sz="2200" dirty="0">
                <a:cs typeface="Arial" charset="0"/>
              </a:rPr>
              <a:t> Gives them </a:t>
            </a:r>
            <a:r>
              <a:rPr lang="en-US" altLang="en-US" sz="2200" i="1" dirty="0">
                <a:cs typeface="Arial" charset="0"/>
              </a:rPr>
              <a:t>more</a:t>
            </a:r>
            <a:r>
              <a:rPr lang="en-US" altLang="en-US" sz="2200" dirty="0">
                <a:cs typeface="Arial" charset="0"/>
              </a:rPr>
              <a:t> transition time</a:t>
            </a:r>
          </a:p>
          <a:p>
            <a:pPr lvl="1" eaLnBrk="1" hangingPunct="1">
              <a:spcBef>
                <a:spcPct val="0"/>
              </a:spcBef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en-US" altLang="en-US" sz="2200" dirty="0">
                <a:cs typeface="Arial" charset="0"/>
              </a:rPr>
              <a:t> Gives </a:t>
            </a:r>
            <a:r>
              <a:rPr lang="en-US" altLang="en-US" sz="2200" i="1" dirty="0">
                <a:cs typeface="Arial" charset="0"/>
              </a:rPr>
              <a:t>you</a:t>
            </a:r>
            <a:r>
              <a:rPr lang="en-US" altLang="en-US" sz="2200" dirty="0">
                <a:cs typeface="Arial" charset="0"/>
              </a:rPr>
              <a:t> time to scope out environment, scan your surroundings</a:t>
            </a:r>
          </a:p>
          <a:p>
            <a:pPr lvl="1" eaLnBrk="1" hangingPunct="1">
              <a:spcBef>
                <a:spcPct val="0"/>
              </a:spcBef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en-US" altLang="en-US" sz="2200" dirty="0">
                <a:cs typeface="Arial" charset="0"/>
              </a:rPr>
              <a:t> Pay attention to warning signs – Listen to your gut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en-US" altLang="en-US" sz="2200" dirty="0">
                <a:cs typeface="Arial" charset="0"/>
              </a:rPr>
              <a:t> What do you </a:t>
            </a:r>
            <a:r>
              <a:rPr lang="en-US" altLang="en-US" sz="2200" i="1" u="sng" dirty="0">
                <a:cs typeface="Arial" charset="0"/>
              </a:rPr>
              <a:t>See</a:t>
            </a:r>
            <a:r>
              <a:rPr lang="en-US" altLang="en-US" sz="2200" dirty="0">
                <a:cs typeface="Arial" charset="0"/>
              </a:rPr>
              <a:t>? </a:t>
            </a:r>
            <a:r>
              <a:rPr lang="en-US" altLang="en-US" sz="2200" i="1" u="sng" dirty="0">
                <a:cs typeface="Arial" charset="0"/>
              </a:rPr>
              <a:t>Hear?</a:t>
            </a:r>
            <a:r>
              <a:rPr lang="en-US" altLang="en-US" sz="2200" dirty="0">
                <a:cs typeface="Arial" charset="0"/>
              </a:rPr>
              <a:t>  </a:t>
            </a:r>
            <a:r>
              <a:rPr lang="en-US" altLang="en-US" sz="2200" i="1" u="sng" dirty="0">
                <a:cs typeface="Arial" charset="0"/>
              </a:rPr>
              <a:t>Smell</a:t>
            </a:r>
            <a:r>
              <a:rPr lang="en-US" altLang="en-US" sz="2200" dirty="0">
                <a:cs typeface="Arial" charset="0"/>
              </a:rPr>
              <a:t>?</a:t>
            </a:r>
            <a:endParaRPr lang="en-US" altLang="en-US" sz="2200" i="1" u="sng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altLang="en-US" sz="2400" dirty="0">
                <a:cs typeface="Arial" charset="0"/>
              </a:rPr>
              <a:t> Plan for a quick departure if necessary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1239" b="7547"/>
          <a:stretch/>
        </p:blipFill>
        <p:spPr>
          <a:xfrm>
            <a:off x="5918389" y="1530093"/>
            <a:ext cx="3128043" cy="189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0754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241" y="360583"/>
            <a:ext cx="6980238" cy="8874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000000"/>
                </a:solidFill>
                <a:effectLst/>
                <a:latin typeface="+mn-lt"/>
              </a:rPr>
              <a:t>Enhancing Your Safety </a:t>
            </a:r>
            <a:br>
              <a:rPr lang="en-US" altLang="en-US" sz="3600" b="1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en-US" altLang="en-US" sz="3600" b="1" dirty="0">
                <a:solidFill>
                  <a:srgbClr val="000000"/>
                </a:solidFill>
                <a:effectLst/>
                <a:latin typeface="+mn-lt"/>
              </a:rPr>
              <a:t>In The Field</a:t>
            </a:r>
            <a:endParaRPr lang="en-US" altLang="en-US" sz="3200" dirty="0">
              <a:solidFill>
                <a:srgbClr val="000000"/>
              </a:solidFill>
              <a:effectLst/>
              <a:latin typeface="+mn-lt"/>
            </a:endParaRPr>
          </a:p>
        </p:txBody>
      </p:sp>
      <p:pic>
        <p:nvPicPr>
          <p:cNvPr id="4" name="Picture 3" descr="SPDShield-SM (2)"/>
          <p:cNvPicPr/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" y="146304"/>
            <a:ext cx="1586356" cy="1405055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0" y="6477000"/>
          <a:ext cx="9144000" cy="3810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36643113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75379"/>
                  </a:ext>
                </a:extLst>
              </a:tr>
            </a:tbl>
          </a:graphicData>
        </a:graphic>
      </p:graphicFrame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822697" y="1615746"/>
            <a:ext cx="7056032" cy="4689364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en-US" sz="2400" b="1" dirty="0">
                <a:cs typeface="Arial" charset="0"/>
              </a:rPr>
              <a:t>At Your Destination</a:t>
            </a: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altLang="en-US" sz="2400" dirty="0">
                <a:cs typeface="Arial" charset="0"/>
              </a:rPr>
              <a:t> On their “Home Field”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altLang="en-US" sz="2200" dirty="0">
                <a:cs typeface="Arial" charset="0"/>
              </a:rPr>
              <a:t> An Environment They Control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altLang="en-US" sz="2400" dirty="0">
                <a:cs typeface="Arial" charset="0"/>
              </a:rPr>
              <a:t> Note ingress/egress points</a:t>
            </a:r>
          </a:p>
          <a:p>
            <a:pPr>
              <a:spcBef>
                <a:spcPct val="0"/>
              </a:spcBef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altLang="en-US" sz="2400" dirty="0">
                <a:cs typeface="Arial" charset="0"/>
              </a:rPr>
              <a:t> Who is present?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altLang="en-US" sz="2200" dirty="0">
                <a:cs typeface="Arial" charset="0"/>
              </a:rPr>
              <a:t> Ask if anyone else will be joining you</a:t>
            </a:r>
          </a:p>
          <a:p>
            <a:pPr>
              <a:spcBef>
                <a:spcPct val="0"/>
              </a:spcBef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altLang="en-US" sz="2400" dirty="0">
                <a:cs typeface="Arial" charset="0"/>
              </a:rPr>
              <a:t> Scan Your Surroundings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altLang="en-US" sz="2100" dirty="0">
                <a:cs typeface="Arial" charset="0"/>
              </a:rPr>
              <a:t> Note items that could be used as weapons</a:t>
            </a:r>
          </a:p>
          <a:p>
            <a:pPr marL="744538" lvl="2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altLang="en-US" sz="2000" dirty="0">
                <a:cs typeface="Arial" charset="0"/>
              </a:rPr>
              <a:t> Knives, other kitchen utensils</a:t>
            </a:r>
          </a:p>
          <a:p>
            <a:pPr marL="744538" lvl="2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altLang="en-US" sz="2000" dirty="0">
                <a:cs typeface="Arial" charset="0"/>
              </a:rPr>
              <a:t> Sports equipment</a:t>
            </a:r>
          </a:p>
          <a:p>
            <a:pPr marL="744538" lvl="2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altLang="en-US" sz="2000" dirty="0">
                <a:cs typeface="Arial" charset="0"/>
              </a:rPr>
              <a:t> Tools, fireplace tools</a:t>
            </a:r>
          </a:p>
          <a:p>
            <a:pPr marL="744538" lvl="2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altLang="en-US" sz="2000" dirty="0">
                <a:cs typeface="Arial" charset="0"/>
              </a:rPr>
              <a:t> Office supplies (pens, letter openers, paperweights, etc.) </a:t>
            </a:r>
          </a:p>
          <a:p>
            <a:pPr>
              <a:spcBef>
                <a:spcPct val="0"/>
              </a:spcBef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altLang="en-US" sz="2400" dirty="0">
                <a:cs typeface="Arial" charset="0"/>
              </a:rPr>
              <a:t> Be cognizant of where you sit; consider if you sit</a:t>
            </a:r>
          </a:p>
          <a:p>
            <a:pPr lvl="1">
              <a:spcBef>
                <a:spcPct val="0"/>
              </a:spcBef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altLang="en-US" sz="2100" dirty="0">
                <a:cs typeface="Arial" charset="0"/>
              </a:rPr>
              <a:t> Keep your knees lower than your hips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altLang="en-US" sz="2100" dirty="0">
                <a:cs typeface="Arial" charset="0"/>
              </a:rPr>
              <a:t> Do you have unimpeded pathway to exit?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endParaRPr lang="en-US" altLang="en-US" sz="2400" dirty="0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5992" y="848831"/>
            <a:ext cx="3284380" cy="286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3198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241" y="360583"/>
            <a:ext cx="6980238" cy="8874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000000"/>
                </a:solidFill>
                <a:effectLst/>
                <a:latin typeface="+mn-lt"/>
              </a:rPr>
              <a:t>Enhancing Your Safety </a:t>
            </a:r>
            <a:br>
              <a:rPr lang="en-US" altLang="en-US" sz="3600" b="1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en-US" altLang="en-US" sz="3600" b="1" dirty="0">
                <a:solidFill>
                  <a:srgbClr val="000000"/>
                </a:solidFill>
                <a:effectLst/>
                <a:latin typeface="+mn-lt"/>
              </a:rPr>
              <a:t>In The Field</a:t>
            </a:r>
            <a:endParaRPr lang="en-US" altLang="en-US" sz="3200" dirty="0">
              <a:solidFill>
                <a:srgbClr val="000000"/>
              </a:solidFill>
              <a:effectLst/>
              <a:latin typeface="+mn-lt"/>
            </a:endParaRPr>
          </a:p>
        </p:txBody>
      </p:sp>
      <p:pic>
        <p:nvPicPr>
          <p:cNvPr id="4" name="Picture 3" descr="SPDShield-SM (2)"/>
          <p:cNvPicPr/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" y="146304"/>
            <a:ext cx="1586356" cy="1405055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0" y="6477000"/>
          <a:ext cx="9144000" cy="3810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36643113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75379"/>
                  </a:ext>
                </a:extLst>
              </a:tr>
            </a:tbl>
          </a:graphicData>
        </a:graphic>
      </p:graphicFrame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822697" y="1615746"/>
            <a:ext cx="7056032" cy="2679807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en-US" sz="2400" b="1" dirty="0">
                <a:cs typeface="Arial" charset="0"/>
              </a:rPr>
              <a:t>Some Factors That Could Affect Client’s Behavior</a:t>
            </a: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altLang="en-US" sz="2400" dirty="0">
                <a:cs typeface="Arial" charset="0"/>
              </a:rPr>
              <a:t> Death in the Family</a:t>
            </a: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altLang="en-US" sz="2400" dirty="0">
                <a:cs typeface="Arial" charset="0"/>
              </a:rPr>
              <a:t> Removal of Child(</a:t>
            </a:r>
            <a:r>
              <a:rPr lang="en-US" altLang="en-US" sz="2400" dirty="0" err="1">
                <a:cs typeface="Arial" charset="0"/>
              </a:rPr>
              <a:t>ren</a:t>
            </a:r>
            <a:r>
              <a:rPr lang="en-US" altLang="en-US" sz="2400" dirty="0">
                <a:cs typeface="Arial" charset="0"/>
              </a:rPr>
              <a:t>)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altLang="en-US" sz="2400" dirty="0">
                <a:cs typeface="Arial" charset="0"/>
              </a:rPr>
              <a:t> Recent Arrest</a:t>
            </a:r>
          </a:p>
          <a:p>
            <a:pPr>
              <a:spcBef>
                <a:spcPct val="0"/>
              </a:spcBef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altLang="en-US" sz="2400" dirty="0">
                <a:cs typeface="Arial" charset="0"/>
              </a:rPr>
              <a:t> Change in medications</a:t>
            </a:r>
          </a:p>
          <a:p>
            <a:pPr>
              <a:spcBef>
                <a:spcPct val="0"/>
              </a:spcBef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altLang="en-US" sz="2400" dirty="0">
                <a:cs typeface="Arial" charset="0"/>
              </a:rPr>
              <a:t> Illness</a:t>
            </a:r>
          </a:p>
          <a:p>
            <a:pPr>
              <a:spcBef>
                <a:spcPct val="0"/>
              </a:spcBef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altLang="en-US" sz="2400" dirty="0">
                <a:cs typeface="Arial" charset="0"/>
              </a:rPr>
              <a:t> Loss of Job or benefits</a:t>
            </a:r>
          </a:p>
          <a:p>
            <a:pPr>
              <a:spcBef>
                <a:spcPct val="0"/>
              </a:spcBef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endParaRPr lang="en-US" altLang="en-US" sz="2400" dirty="0">
              <a:cs typeface="Arial" charset="0"/>
            </a:endParaRPr>
          </a:p>
          <a:p>
            <a:pPr>
              <a:spcBef>
                <a:spcPct val="0"/>
              </a:spcBef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endParaRPr lang="en-US" altLang="en-US" sz="2400" dirty="0">
              <a:cs typeface="Arial" charset="0"/>
            </a:endParaRPr>
          </a:p>
          <a:p>
            <a:pPr marL="0" indent="0">
              <a:spcBef>
                <a:spcPct val="0"/>
              </a:spcBef>
              <a:buClr>
                <a:schemeClr val="accent1"/>
              </a:buClr>
              <a:buSzPct val="100000"/>
              <a:buNone/>
            </a:pPr>
            <a:endParaRPr lang="en-US" altLang="en-US" sz="2400" dirty="0">
              <a:cs typeface="Arial" charset="0"/>
            </a:endParaRPr>
          </a:p>
          <a:p>
            <a:pPr marL="0" indent="0">
              <a:spcBef>
                <a:spcPct val="0"/>
              </a:spcBef>
              <a:buClr>
                <a:schemeClr val="accent1"/>
              </a:buClr>
              <a:buSzPct val="100000"/>
              <a:buNone/>
            </a:pPr>
            <a:r>
              <a:rPr lang="en-US" altLang="en-US" sz="2400" dirty="0">
                <a:cs typeface="Arial" charset="0"/>
              </a:rPr>
              <a:t>Might not hurt to Check In up front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322" y="2294287"/>
            <a:ext cx="3593804" cy="248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7977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DShield-SM (2)"/>
          <p:cNvPicPr/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" y="146304"/>
            <a:ext cx="1586356" cy="1405055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6477000"/>
          <a:ext cx="9144000" cy="3810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36643113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75379"/>
                  </a:ext>
                </a:extLst>
              </a:tr>
            </a:tbl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7930F797-D49D-4A37-8CAC-205842964A00}"/>
              </a:ext>
            </a:extLst>
          </p:cNvPr>
          <p:cNvSpPr txBox="1">
            <a:spLocks noChangeArrowheads="1"/>
          </p:cNvSpPr>
          <p:nvPr/>
        </p:nvSpPr>
        <p:spPr>
          <a:xfrm>
            <a:off x="514350" y="1573213"/>
            <a:ext cx="7067550" cy="501808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4472C4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A5D59-BD11-4ACA-BDB5-D3E29EC4ADF3}"/>
              </a:ext>
            </a:extLst>
          </p:cNvPr>
          <p:cNvSpPr txBox="1"/>
          <p:nvPr/>
        </p:nvSpPr>
        <p:spPr>
          <a:xfrm>
            <a:off x="1138858" y="2409410"/>
            <a:ext cx="6954838" cy="1422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Lucida Calligraphy" pitchFamily="66" charset="0"/>
                <a:ea typeface="+mn-ea"/>
                <a:cs typeface="Arial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1936161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838200" y="1905000"/>
            <a:ext cx="7467600" cy="113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Examples that will stimulate ideas of what didn’t work, what can work, and what would be appropriate for your situation</a:t>
            </a:r>
            <a:r>
              <a:rPr lang="en-US" altLang="en-US" sz="2800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326066"/>
            <a:ext cx="91440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+mn-lt"/>
              </a:rPr>
              <a:t>Workplace and Staff Safety/Security</a:t>
            </a:r>
            <a:br>
              <a:rPr lang="en-US" altLang="en-US" sz="3200" b="1" dirty="0">
                <a:latin typeface="+mn-lt"/>
              </a:rPr>
            </a:br>
            <a:r>
              <a:rPr lang="en-US" altLang="en-US" sz="3200" b="1" dirty="0">
                <a:latin typeface="+mn-lt"/>
              </a:rPr>
              <a:t>Best and Worst Examples</a:t>
            </a:r>
            <a:endParaRPr lang="en-US" altLang="en-US" sz="3200" dirty="0">
              <a:latin typeface="+mn-lt"/>
            </a:endParaRPr>
          </a:p>
        </p:txBody>
      </p:sp>
      <p:pic>
        <p:nvPicPr>
          <p:cNvPr id="36868" name="Picture 4" descr="j03167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32188"/>
            <a:ext cx="3659517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mdf283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772" y="3505200"/>
            <a:ext cx="358140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PDShield-SM (2)"/>
          <p:cNvPicPr/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" y="146304"/>
            <a:ext cx="1586356" cy="1405055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6477000"/>
          <a:ext cx="9144000" cy="3810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36643113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75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747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DShield-SM (2)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" y="146304"/>
            <a:ext cx="1586356" cy="1405055"/>
          </a:xfrm>
          <a:prstGeom prst="rect">
            <a:avLst/>
          </a:prstGeom>
          <a:noFill/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02962" y="272902"/>
            <a:ext cx="4348715" cy="60782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200" b="1" dirty="0">
                <a:solidFill>
                  <a:schemeClr val="tx1"/>
                </a:solidFill>
                <a:latin typeface="+mn-lt"/>
              </a:rPr>
              <a:t>Worst Practices Examples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2760" y="1596659"/>
            <a:ext cx="8234913" cy="4114800"/>
          </a:xfrm>
          <a:noFill/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Clr>
                <a:schemeClr val="tx1"/>
              </a:buClr>
              <a:buNone/>
            </a:pPr>
            <a:r>
              <a:rPr lang="en-US" altLang="en-US" sz="2400" b="1" dirty="0">
                <a:cs typeface="Arial" panose="020B0604020202020204" pitchFamily="34" charset="0"/>
              </a:rPr>
              <a:t>Ineffective Emergency Action Plan</a:t>
            </a:r>
          </a:p>
          <a:p>
            <a:pPr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90807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>
                <a:solidFill>
                  <a:srgbClr val="090807"/>
                </a:solidFill>
                <a:cs typeface="Arial" panose="020B0604020202020204" pitchFamily="34" charset="0"/>
              </a:rPr>
              <a:t>Company whose emergency plan consisted of a 1½ page fire drill procedure; didn’t ask themselves what else needed to be there</a:t>
            </a:r>
          </a:p>
          <a:p>
            <a:pPr marL="0" indent="0">
              <a:spcBef>
                <a:spcPct val="0"/>
              </a:spcBef>
              <a:buClr>
                <a:schemeClr val="tx1"/>
              </a:buClr>
              <a:buNone/>
            </a:pPr>
            <a:endParaRPr lang="en-US" altLang="en-US" sz="1800" dirty="0">
              <a:solidFill>
                <a:srgbClr val="090807"/>
              </a:solidFill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Clr>
                <a:schemeClr val="tx1"/>
              </a:buClr>
              <a:buNone/>
            </a:pPr>
            <a:r>
              <a:rPr lang="en-US" altLang="en-US" sz="2400" b="1" dirty="0">
                <a:cs typeface="Arial" panose="020B0604020202020204" pitchFamily="34" charset="0"/>
              </a:rPr>
              <a:t>Lack of Staff Knowledge Regarding Security Protocols</a:t>
            </a:r>
          </a:p>
          <a:p>
            <a:pPr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90807"/>
                </a:solidFill>
                <a:cs typeface="Arial" panose="020B0604020202020204" pitchFamily="34" charset="0"/>
              </a:rPr>
              <a:t> Agency had panic alarm protocols; no one knew them, practiced them or knew their role in the event of panic alarm activation</a:t>
            </a:r>
          </a:p>
          <a:p>
            <a:pPr marL="0" indent="0">
              <a:spcBef>
                <a:spcPct val="0"/>
              </a:spcBef>
              <a:buClr>
                <a:schemeClr val="tx1"/>
              </a:buClr>
              <a:buNone/>
            </a:pPr>
            <a:endParaRPr lang="en-US" altLang="en-US" sz="1800" dirty="0">
              <a:solidFill>
                <a:srgbClr val="090807"/>
              </a:solidFill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Clr>
                <a:schemeClr val="tx1"/>
              </a:buClr>
              <a:buNone/>
            </a:pPr>
            <a:r>
              <a:rPr lang="en-US" altLang="en-US" sz="2400" b="1" dirty="0">
                <a:cs typeface="Arial" panose="020B0604020202020204" pitchFamily="34" charset="0"/>
              </a:rPr>
              <a:t>Unknown Persons in the Work Environment</a:t>
            </a:r>
            <a:r>
              <a:rPr lang="en-US" altLang="en-US" sz="2800" b="1" dirty="0">
                <a:solidFill>
                  <a:srgbClr val="090807"/>
                </a:solidFill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090807"/>
                </a:solidFill>
                <a:cs typeface="Arial" panose="020B0604020202020204" pitchFamily="34" charset="0"/>
              </a:rPr>
              <a:t>Government entity that had an unknown person come in to a “secured” area unchallenged, steal someone’s wallet and depart unchallenged</a:t>
            </a:r>
            <a:endParaRPr lang="en-US" altLang="en-US" sz="2200" dirty="0">
              <a:solidFill>
                <a:srgbClr val="090807"/>
              </a:solidFill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Clr>
                <a:schemeClr val="tx1"/>
              </a:buClr>
              <a:buNone/>
            </a:pPr>
            <a:endParaRPr lang="en-US" altLang="en-US" sz="1800" dirty="0">
              <a:solidFill>
                <a:srgbClr val="090807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0" y="6477000"/>
          <a:ext cx="9144000" cy="3810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36643113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75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16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91314" y="295942"/>
            <a:ext cx="4577309" cy="56529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tx1"/>
                </a:solidFill>
                <a:latin typeface="+mn-lt"/>
              </a:rPr>
              <a:t>Best Practices Examples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3392" y="1527541"/>
            <a:ext cx="8153400" cy="4876800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None/>
            </a:pPr>
            <a:r>
              <a:rPr lang="en-US" altLang="en-US" sz="2400" b="1" dirty="0">
                <a:cs typeface="Arial" panose="020B0604020202020204" pitchFamily="34" charset="0"/>
              </a:rPr>
              <a:t>Effective Emergency Action Plan</a:t>
            </a:r>
          </a:p>
          <a:p>
            <a:pPr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090807"/>
                </a:solidFill>
                <a:cs typeface="Arial" panose="020B0604020202020204" pitchFamily="34" charset="0"/>
              </a:rPr>
              <a:t> Complete Risk Assessment, review of all practices and procedures, Revision, updating of safety &amp; security protocols</a:t>
            </a:r>
          </a:p>
          <a:p>
            <a:pPr marL="339725" lvl="2">
              <a:lnSpc>
                <a:spcPct val="90000"/>
              </a:lnSpc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90807"/>
                </a:solidFill>
                <a:cs typeface="Arial" panose="020B0604020202020204" pitchFamily="34" charset="0"/>
              </a:rPr>
              <a:t> Receptionist as gatekeeper, visible IDs, challenged unknown persons, better safeguarding of network passwords, employee in-service trainings, Included actions regarding DV situation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None/>
            </a:pPr>
            <a:endParaRPr lang="en-US" altLang="en-US" sz="2000" dirty="0">
              <a:solidFill>
                <a:srgbClr val="090807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None/>
            </a:pPr>
            <a:r>
              <a:rPr lang="en-US" altLang="en-US" sz="2400" b="1" dirty="0">
                <a:cs typeface="Arial" panose="020B0604020202020204" pitchFamily="34" charset="0"/>
              </a:rPr>
              <a:t>Staying Safe in the Field – Realtors </a:t>
            </a:r>
          </a:p>
          <a:p>
            <a:pPr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090807"/>
                </a:solidFill>
                <a:cs typeface="Arial" panose="020B0604020202020204" pitchFamily="34" charset="0"/>
              </a:rPr>
              <a:t> Real estate safety guide; Open-House procedures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90807"/>
                </a:solidFill>
                <a:cs typeface="Arial" panose="020B0604020202020204" pitchFamily="34" charset="0"/>
              </a:rPr>
              <a:t> pre-screening clients (making copy of ID before going out with client, customer ID forms), Agent ID forms; Knowledge of who/when/where; Duress words</a:t>
            </a:r>
            <a:endParaRPr lang="en-US" altLang="en-US" sz="1800" dirty="0">
              <a:solidFill>
                <a:srgbClr val="090807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None/>
            </a:pPr>
            <a:endParaRPr lang="en-US" altLang="en-US" sz="2000" dirty="0">
              <a:solidFill>
                <a:srgbClr val="090807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None/>
            </a:pPr>
            <a:r>
              <a:rPr lang="en-US" altLang="en-US" sz="2400" b="1" dirty="0">
                <a:cs typeface="Arial" panose="020B0604020202020204" pitchFamily="34" charset="0"/>
              </a:rPr>
              <a:t>Involving Staff </a:t>
            </a:r>
          </a:p>
          <a:p>
            <a:pPr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090807"/>
                </a:solidFill>
                <a:cs typeface="Arial" panose="020B0604020202020204" pitchFamily="34" charset="0"/>
              </a:rPr>
              <a:t> Safety Committee; involved in writing procedures, protocols, involved in action steps when need arises</a:t>
            </a:r>
          </a:p>
          <a:p>
            <a:pPr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090807"/>
                </a:solidFill>
                <a:cs typeface="Arial" panose="020B0604020202020204" pitchFamily="34" charset="0"/>
              </a:rPr>
              <a:t> Staff In-service trainings that go into personal safety details</a:t>
            </a:r>
          </a:p>
          <a:p>
            <a:pPr lvl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90807"/>
                </a:solidFill>
                <a:cs typeface="Times New Roman" panose="02020603050405020304" pitchFamily="18" charset="0"/>
              </a:rPr>
              <a:t>1-4 hours in length depending on need, concern</a:t>
            </a:r>
            <a:endParaRPr lang="en-US" altLang="en-US" sz="2000" dirty="0">
              <a:solidFill>
                <a:srgbClr val="090807"/>
              </a:solidFill>
            </a:endParaRPr>
          </a:p>
        </p:txBody>
      </p:sp>
      <p:pic>
        <p:nvPicPr>
          <p:cNvPr id="4" name="Picture 3" descr="SPDShield-SM (2)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" y="146304"/>
            <a:ext cx="1586356" cy="1405055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0" y="6477000"/>
          <a:ext cx="9144000" cy="3810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36643113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75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49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48783" y="349982"/>
            <a:ext cx="8229600" cy="476250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3600" b="1" dirty="0">
                <a:solidFill>
                  <a:schemeClr val="tx1"/>
                </a:solidFill>
                <a:latin typeface="+mn-lt"/>
              </a:rPr>
              <a:t>Another Best Practice - Reporting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4025" y="1465519"/>
            <a:ext cx="7772400" cy="4267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400" b="1" dirty="0"/>
              <a:t>Impart to staff</a:t>
            </a:r>
            <a:endParaRPr lang="en-US" altLang="en-US" sz="24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90807"/>
                </a:solidFill>
              </a:rPr>
              <a:t> If there’s a threat, tell someone</a:t>
            </a:r>
          </a:p>
          <a:p>
            <a:pPr eaLnBrk="1" hangingPunct="1">
              <a:lnSpc>
                <a:spcPct val="8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90807"/>
                </a:solidFill>
              </a:rPr>
              <a:t> If it’s suspicious, tell someone</a:t>
            </a:r>
          </a:p>
          <a:p>
            <a:pPr eaLnBrk="1" hangingPunct="1">
              <a:lnSpc>
                <a:spcPct val="8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90807"/>
                </a:solidFill>
              </a:rPr>
              <a:t> If you’re not sure, tell someone</a:t>
            </a:r>
          </a:p>
          <a:p>
            <a:pPr eaLnBrk="1" hangingPunct="1">
              <a:lnSpc>
                <a:spcPct val="8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90807"/>
                </a:solidFill>
              </a:rPr>
              <a:t> It’s okay to call 911</a:t>
            </a:r>
          </a:p>
          <a:p>
            <a:pPr eaLnBrk="1" hangingPunct="1">
              <a:lnSpc>
                <a:spcPct val="8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90807"/>
                </a:solidFill>
              </a:rPr>
              <a:t> Also need to tell Supervisor, coworkers; </a:t>
            </a:r>
          </a:p>
          <a:p>
            <a:pPr eaLnBrk="1" hangingPunct="1">
              <a:lnSpc>
                <a:spcPct val="8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90807"/>
                </a:solidFill>
              </a:rPr>
              <a:t> Alert others to threat</a:t>
            </a:r>
          </a:p>
          <a:p>
            <a:pPr eaLnBrk="1" hangingPunct="1">
              <a:lnSpc>
                <a:spcPct val="8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90807"/>
                </a:solidFill>
              </a:rPr>
              <a:t> Describe in detail as best you can</a:t>
            </a:r>
          </a:p>
          <a:p>
            <a:pPr eaLnBrk="1" hangingPunct="1">
              <a:lnSpc>
                <a:spcPct val="8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en-US" sz="2400" dirty="0"/>
              <a:t> Two key elements to giving a good report:</a:t>
            </a:r>
          </a:p>
          <a:p>
            <a:pPr lvl="1">
              <a:lnSpc>
                <a:spcPct val="8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000000"/>
                </a:solidFill>
              </a:rPr>
              <a:t>Accuracy</a:t>
            </a:r>
          </a:p>
          <a:p>
            <a:pPr lvl="1">
              <a:lnSpc>
                <a:spcPct val="8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000000"/>
                </a:solidFill>
              </a:rPr>
              <a:t>Timeliness</a:t>
            </a:r>
            <a:endParaRPr lang="en-US" altLang="en-US" sz="2200" dirty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876800" y="5532438"/>
            <a:ext cx="4191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  <a:buSzTx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39941" name="Picture 5" descr="MPj0386347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84515"/>
            <a:ext cx="335280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5562600" y="5103788"/>
            <a:ext cx="3505200" cy="13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  <a:buSzTx/>
            </a:pPr>
            <a:r>
              <a:rPr lang="en-US" altLang="en-US" sz="1600" dirty="0">
                <a:latin typeface="+mn-lt"/>
                <a:cs typeface="Times New Roman" panose="02020603050405020304" pitchFamily="18" charset="0"/>
              </a:rPr>
              <a:t>Message to Staff - When reporting suspicious activity:</a:t>
            </a:r>
            <a:endParaRPr lang="en-US" altLang="en-US" sz="1600" dirty="0">
              <a:latin typeface="+mn-lt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Clr>
                <a:srgbClr val="0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000000"/>
                </a:solidFill>
                <a:latin typeface="+mn-lt"/>
              </a:rPr>
              <a:t> Never endanger yourself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Clr>
                <a:srgbClr val="0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000000"/>
                </a:solidFill>
                <a:latin typeface="+mn-lt"/>
              </a:rPr>
              <a:t> Never confront suspicious activity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Clr>
                <a:srgbClr val="0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000000"/>
                </a:solidFill>
                <a:latin typeface="+mn-lt"/>
              </a:rPr>
              <a:t> Report Immediately</a:t>
            </a:r>
          </a:p>
        </p:txBody>
      </p:sp>
      <p:pic>
        <p:nvPicPr>
          <p:cNvPr id="7" name="Picture 6" descr="SPDShield-SM (2)"/>
          <p:cNvPicPr/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" y="146304"/>
            <a:ext cx="1586356" cy="1405055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0" y="6477000"/>
          <a:ext cx="9144000" cy="3810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36643113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75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036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DShield-SM (2)"/>
          <p:cNvPicPr/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" y="146304"/>
            <a:ext cx="1586356" cy="1405055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0" y="6477000"/>
          <a:ext cx="9144000" cy="3810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36643113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75379"/>
                  </a:ext>
                </a:extLst>
              </a:tr>
            </a:tbl>
          </a:graphicData>
        </a:graphic>
      </p:graphicFrame>
      <p:sp>
        <p:nvSpPr>
          <p:cNvPr id="6" name="Rectangle 2">
            <a:extLst/>
          </p:cNvPr>
          <p:cNvSpPr>
            <a:spLocks noChangeArrowheads="1"/>
          </p:cNvSpPr>
          <p:nvPr/>
        </p:nvSpPr>
        <p:spPr bwMode="auto">
          <a:xfrm>
            <a:off x="817086" y="1518793"/>
            <a:ext cx="8039100" cy="494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800100" indent="-342900" eaLnBrk="0" hangingPunct="0"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buClr>
                <a:schemeClr val="accent1"/>
              </a:buClr>
              <a:buSz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</a:rPr>
              <a:t>Options</a:t>
            </a:r>
          </a:p>
          <a:p>
            <a:pPr marL="342900" lvl="1" eaLnBrk="1" hangingPunct="1">
              <a:lnSpc>
                <a:spcPct val="90000"/>
              </a:lnSpc>
              <a:buSzTx/>
              <a:buFont typeface="Wingdings" pitchFamily="2" charset="2"/>
              <a:buChar char="Ø"/>
            </a:pPr>
            <a:r>
              <a:rPr lang="en-US" altLang="en-US" sz="2200" dirty="0">
                <a:solidFill>
                  <a:srgbClr val="000000"/>
                </a:solidFill>
                <a:latin typeface="+mn-lt"/>
              </a:rPr>
              <a:t>If a situation feels unsafe – if your gut tells you something isn’t right – know you can do something about it - </a:t>
            </a:r>
            <a:r>
              <a:rPr lang="en-US" altLang="en-US" sz="2200" b="1" i="1" dirty="0">
                <a:solidFill>
                  <a:srgbClr val="000000"/>
                </a:solidFill>
                <a:latin typeface="+mn-lt"/>
              </a:rPr>
              <a:t>Action!</a:t>
            </a:r>
          </a:p>
          <a:p>
            <a:pPr marL="685800" lvl="2" eaLnBrk="1" hangingPunct="1">
              <a:lnSpc>
                <a:spcPct val="90000"/>
              </a:lnSpc>
              <a:buClr>
                <a:srgbClr val="0070C0"/>
              </a:buClr>
              <a:buSzTx/>
              <a:buFont typeface="Wingdings" pitchFamily="2" charset="2"/>
              <a:buChar char="Ø"/>
            </a:pPr>
            <a:r>
              <a:rPr lang="en-US" altLang="en-US" sz="2200" dirty="0">
                <a:solidFill>
                  <a:srgbClr val="000000"/>
                </a:solidFill>
                <a:latin typeface="+mn-lt"/>
              </a:rPr>
              <a:t> Meet at a different location where there are other people (local coffee shop for example)</a:t>
            </a:r>
          </a:p>
          <a:p>
            <a:pPr marL="685800" lvl="2" eaLnBrk="1" hangingPunct="1">
              <a:lnSpc>
                <a:spcPct val="90000"/>
              </a:lnSpc>
              <a:buClr>
                <a:srgbClr val="0070C0"/>
              </a:buClr>
              <a:buSzTx/>
              <a:buFont typeface="Wingdings" pitchFamily="2" charset="2"/>
              <a:buChar char="Ø"/>
            </a:pPr>
            <a:r>
              <a:rPr lang="en-US" altLang="en-US" sz="2200" dirty="0">
                <a:solidFill>
                  <a:srgbClr val="000000"/>
                </a:solidFill>
                <a:latin typeface="+mn-lt"/>
              </a:rPr>
              <a:t> Reschedule or cancel the appointment</a:t>
            </a:r>
            <a:endParaRPr lang="en-US" altLang="en-US" sz="800" dirty="0">
              <a:solidFill>
                <a:srgbClr val="000000"/>
              </a:solidFill>
              <a:latin typeface="+mn-lt"/>
            </a:endParaRPr>
          </a:p>
          <a:p>
            <a:pPr lvl="1" eaLnBrk="1" hangingPunct="1">
              <a:buSzTx/>
              <a:buFont typeface="Wingdings" pitchFamily="2" charset="2"/>
              <a:buChar char="Ø"/>
            </a:pPr>
            <a:endParaRPr lang="en-US" altLang="en-US" sz="800" b="1" i="1" u="sng" dirty="0">
              <a:solidFill>
                <a:srgbClr val="000000"/>
              </a:solidFill>
              <a:latin typeface="+mn-lt"/>
            </a:endParaRPr>
          </a:p>
          <a:p>
            <a:pPr marL="0" indent="0" eaLnBrk="1" hangingPunct="1">
              <a:lnSpc>
                <a:spcPct val="90000"/>
              </a:lnSpc>
              <a:buClr>
                <a:schemeClr val="accent1"/>
              </a:buClr>
              <a:buSz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Partners</a:t>
            </a:r>
          </a:p>
          <a:p>
            <a:pPr marL="342900" lvl="1" eaLnBrk="1" hangingPunct="1">
              <a:lnSpc>
                <a:spcPct val="90000"/>
              </a:lnSpc>
              <a:buSzTx/>
              <a:buFont typeface="Wingdings" pitchFamily="2" charset="2"/>
              <a:buChar char="Ø"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Have a colleague join you so you are not alone</a:t>
            </a:r>
          </a:p>
          <a:p>
            <a:pPr marL="685800" lvl="2" eaLnBrk="1" hangingPunct="1">
              <a:lnSpc>
                <a:spcPct val="90000"/>
              </a:lnSpc>
              <a:buClr>
                <a:srgbClr val="0070C0"/>
              </a:buClr>
              <a:buSzTx/>
              <a:buFont typeface="Wingdings" pitchFamily="2" charset="2"/>
              <a:buChar char="Ø"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Having a partner effects your area of control</a:t>
            </a:r>
          </a:p>
          <a:p>
            <a:pPr eaLnBrk="1" hangingPunct="1">
              <a:buClr>
                <a:schemeClr val="accent1"/>
              </a:buClr>
              <a:buSzTx/>
              <a:buFont typeface="Wingdings" pitchFamily="2" charset="2"/>
              <a:buChar char="Ø"/>
            </a:pPr>
            <a:endParaRPr lang="en-US" altLang="en-US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chemeClr val="accent1"/>
              </a:buClr>
              <a:buSz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Refer client to another colleague</a:t>
            </a:r>
          </a:p>
          <a:p>
            <a:pPr marL="342900" lvl="1" eaLnBrk="1" hangingPunct="1">
              <a:lnSpc>
                <a:spcPct val="90000"/>
              </a:lnSpc>
              <a:buSzTx/>
              <a:buFont typeface="Wingdings" pitchFamily="2" charset="2"/>
              <a:buChar char="Ø"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Let colleague know why you’re pawning the person off</a:t>
            </a:r>
          </a:p>
          <a:p>
            <a:pPr eaLnBrk="1" hangingPunct="1">
              <a:buClr>
                <a:schemeClr val="accent1"/>
              </a:buClr>
              <a:buSzTx/>
              <a:buFont typeface="Wingdings" pitchFamily="2" charset="2"/>
              <a:buChar char="Ø"/>
            </a:pPr>
            <a:endParaRPr lang="en-US" altLang="en-US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chemeClr val="accent1"/>
              </a:buClr>
              <a:buSz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</a:rPr>
              <a:t>Debrief</a:t>
            </a:r>
          </a:p>
          <a:p>
            <a:pPr marL="342900" lvl="1" eaLnBrk="1" hangingPunct="1">
              <a:lnSpc>
                <a:spcPct val="90000"/>
              </a:lnSpc>
              <a:buSzTx/>
              <a:buFont typeface="Wingdings" pitchFamily="2" charset="2"/>
              <a:buChar char="Ø"/>
            </a:pPr>
            <a:r>
              <a:rPr lang="en-US" altLang="en-US" sz="2200" dirty="0">
                <a:solidFill>
                  <a:srgbClr val="000000"/>
                </a:solidFill>
                <a:latin typeface="+mn-lt"/>
              </a:rPr>
              <a:t>Share experiences you’ve had so colleagues are also aware; learn from each other</a:t>
            </a:r>
            <a:endParaRPr lang="en-US" altLang="en-US" sz="2200" i="1" u="sng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7176" y="360583"/>
            <a:ext cx="6096368" cy="8874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000000"/>
                </a:solidFill>
                <a:effectLst/>
                <a:latin typeface="+mn-lt"/>
              </a:rPr>
              <a:t>Enhancing Your Safety In The Field</a:t>
            </a:r>
            <a:br>
              <a:rPr lang="en-US" altLang="en-US" sz="3600" b="1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en-US" altLang="en-US" sz="3600" b="1" dirty="0">
                <a:solidFill>
                  <a:srgbClr val="000000"/>
                </a:solidFill>
                <a:effectLst/>
                <a:latin typeface="+mn-lt"/>
              </a:rPr>
              <a:t> Summary</a:t>
            </a:r>
            <a:endParaRPr lang="en-US" altLang="en-US" sz="3200" dirty="0">
              <a:solidFill>
                <a:srgbClr val="0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644390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2537425" y="700617"/>
            <a:ext cx="4081245" cy="5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Workshop Overview</a:t>
            </a:r>
            <a:endParaRPr lang="en-US" altLang="en-US" sz="36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824269" y="2262608"/>
            <a:ext cx="629954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57200" indent="-457200" eaLnBrk="0" hangingPunct="0"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457200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914400" indent="-457200" eaLnBrk="0" hangingPunct="0">
              <a:buClr>
                <a:schemeClr val="accent1"/>
              </a:buClr>
              <a:buSzPct val="85000"/>
              <a:buFont typeface="Wingdings 2" pitchFamily="18" charset="2"/>
              <a:buChar char=""/>
              <a:tabLst>
                <a:tab pos="457200" algn="l"/>
              </a:tabLst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buClr>
                <a:schemeClr val="accent2"/>
              </a:buClr>
              <a:buSzPct val="70000"/>
              <a:buFont typeface="Wingdings 2" pitchFamily="18" charset="2"/>
              <a:buChar char=""/>
              <a:tabLst>
                <a:tab pos="457200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buClr>
                <a:srgbClr val="0BD0D9"/>
              </a:buClr>
              <a:buSzPct val="65000"/>
              <a:buFont typeface="Wingdings 2" pitchFamily="18" charset="2"/>
              <a:buChar char=""/>
              <a:tabLst>
                <a:tab pos="457200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buClr>
                <a:srgbClr val="10CF9B"/>
              </a:buClr>
              <a:buSzPct val="65000"/>
              <a:buFont typeface="Wingdings 2" pitchFamily="18" charset="2"/>
              <a:buChar char=""/>
              <a:tabLst>
                <a:tab pos="457200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tabLst>
                <a:tab pos="457200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tabLst>
                <a:tab pos="457200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tabLst>
                <a:tab pos="457200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tabLst>
                <a:tab pos="457200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SzTx/>
              <a:buFont typeface="Wingdings" pitchFamily="2" charset="2"/>
              <a:buChar char="Ø"/>
            </a:pP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Needs Assessment – </a:t>
            </a:r>
            <a:r>
              <a:rPr lang="en-US" altLang="en-US" sz="2400" i="1" u="sng" dirty="0">
                <a:solidFill>
                  <a:srgbClr val="000000"/>
                </a:solidFill>
                <a:latin typeface="+mn-lt"/>
              </a:rPr>
              <a:t>your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safety concerns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SzTx/>
              <a:buFont typeface="Wingdings" pitchFamily="2" charset="2"/>
              <a:buChar char="Ø"/>
            </a:pP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Safety In The Work/Office Environment 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SzTx/>
              <a:buFont typeface="Wingdings" pitchFamily="2" charset="2"/>
              <a:buChar char="Ø"/>
            </a:pP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Safety In The Field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SzTx/>
              <a:buFont typeface="Wingdings" pitchFamily="2" charset="2"/>
              <a:buChar char="Ø"/>
            </a:pP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Worst Practices/Best Practices</a:t>
            </a:r>
          </a:p>
        </p:txBody>
      </p:sp>
      <p:pic>
        <p:nvPicPr>
          <p:cNvPr id="4" name="Picture 3" descr="SPDShield-SM (2)"/>
          <p:cNvPicPr/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" y="146304"/>
            <a:ext cx="1586356" cy="1405055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0" y="6477000"/>
          <a:ext cx="9144000" cy="3810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36643113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75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44581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7176" y="360583"/>
            <a:ext cx="6096368" cy="8874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000000"/>
                </a:solidFill>
                <a:effectLst/>
                <a:latin typeface="+mn-lt"/>
              </a:rPr>
              <a:t>Enhancing Your Safety In The Field</a:t>
            </a:r>
            <a:br>
              <a:rPr lang="en-US" altLang="en-US" sz="3600" b="1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en-US" altLang="en-US" sz="3600" b="1" dirty="0">
                <a:solidFill>
                  <a:srgbClr val="000000"/>
                </a:solidFill>
                <a:effectLst/>
                <a:latin typeface="+mn-lt"/>
              </a:rPr>
              <a:t> Summary</a:t>
            </a:r>
            <a:endParaRPr lang="en-US" altLang="en-US" sz="3200" dirty="0">
              <a:solidFill>
                <a:srgbClr val="000000"/>
              </a:solidFill>
              <a:effectLst/>
              <a:latin typeface="+mn-lt"/>
            </a:endParaRPr>
          </a:p>
        </p:txBody>
      </p:sp>
      <p:pic>
        <p:nvPicPr>
          <p:cNvPr id="4" name="Picture 3" descr="SPDShield-SM (2)"/>
          <p:cNvPicPr/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" y="146304"/>
            <a:ext cx="1586356" cy="1405055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0" y="6477000"/>
          <a:ext cx="9144000" cy="3810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36643113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75379"/>
                  </a:ext>
                </a:extLst>
              </a:tr>
            </a:tbl>
          </a:graphicData>
        </a:graphic>
      </p:graphicFrame>
      <p:sp>
        <p:nvSpPr>
          <p:cNvPr id="6" name="Rectangle 2">
            <a:extLst/>
          </p:cNvPr>
          <p:cNvSpPr>
            <a:spLocks noChangeArrowheads="1"/>
          </p:cNvSpPr>
          <p:nvPr/>
        </p:nvSpPr>
        <p:spPr bwMode="auto">
          <a:xfrm>
            <a:off x="817085" y="2167384"/>
            <a:ext cx="7529473" cy="208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800100" indent="-342900" eaLnBrk="0" hangingPunct="0"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</a:rPr>
              <a:t>Planning And Preparation Will Minimize Your Risks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Tx/>
              <a:buNone/>
            </a:pPr>
            <a:endParaRPr lang="en-US" altLang="en-US" sz="800" b="1" dirty="0">
              <a:solidFill>
                <a:srgbClr val="000000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Sz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</a:rPr>
              <a:t>Give Yourself Permission To Act </a:t>
            </a:r>
          </a:p>
          <a:p>
            <a:pPr marL="342900" lvl="1"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SzTx/>
              <a:buFont typeface="Wingdings" pitchFamily="2" charset="2"/>
              <a:buChar char="Ø"/>
            </a:pPr>
            <a:r>
              <a:rPr lang="en-US" altLang="en-US" dirty="0">
                <a:solidFill>
                  <a:srgbClr val="000000"/>
                </a:solidFill>
                <a:latin typeface="+mn-lt"/>
              </a:rPr>
              <a:t>Trust </a:t>
            </a:r>
            <a:r>
              <a:rPr lang="en-US" altLang="en-US" dirty="0" err="1">
                <a:solidFill>
                  <a:srgbClr val="000000"/>
                </a:solidFill>
                <a:latin typeface="+mn-lt"/>
              </a:rPr>
              <a:t>yer</a:t>
            </a:r>
            <a:r>
              <a:rPr lang="en-US" altLang="en-US" dirty="0">
                <a:solidFill>
                  <a:srgbClr val="000000"/>
                </a:solidFill>
                <a:latin typeface="+mn-lt"/>
              </a:rPr>
              <a:t> gut! If your gut says get out – leave</a:t>
            </a:r>
          </a:p>
          <a:p>
            <a:pPr marL="342900" lvl="1"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SzTx/>
              <a:buFont typeface="Wingdings" pitchFamily="2" charset="2"/>
              <a:buChar char="Ø"/>
            </a:pPr>
            <a:r>
              <a:rPr lang="en-US" altLang="en-US" i="1" dirty="0">
                <a:solidFill>
                  <a:srgbClr val="FF3300"/>
                </a:solidFill>
                <a:latin typeface="+mn-lt"/>
              </a:rPr>
              <a:t>Your safety is more important than their feelings</a:t>
            </a:r>
            <a:endParaRPr lang="en-US" altLang="en-US" sz="800" i="1" u="sng" dirty="0">
              <a:solidFill>
                <a:srgbClr val="FF3300"/>
              </a:solidFill>
              <a:latin typeface="+mn-lt"/>
            </a:endParaRPr>
          </a:p>
          <a:p>
            <a:pPr marL="342900"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SzTx/>
              <a:buFont typeface="Wingdings" pitchFamily="2" charset="2"/>
              <a:buChar char="Ø"/>
            </a:pPr>
            <a:endParaRPr lang="en-US" altLang="en-US" sz="800" b="1" i="1" u="sng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309420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DShield-SM (2)"/>
          <p:cNvPicPr/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" y="146304"/>
            <a:ext cx="1586356" cy="1405055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6477000"/>
          <a:ext cx="9144000" cy="3810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36643113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75379"/>
                  </a:ext>
                </a:extLst>
              </a:tr>
            </a:tbl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7930F797-D49D-4A37-8CAC-205842964A00}"/>
              </a:ext>
            </a:extLst>
          </p:cNvPr>
          <p:cNvSpPr txBox="1">
            <a:spLocks noChangeArrowheads="1"/>
          </p:cNvSpPr>
          <p:nvPr/>
        </p:nvSpPr>
        <p:spPr>
          <a:xfrm>
            <a:off x="514350" y="1573213"/>
            <a:ext cx="7067550" cy="501808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endParaRPr lang="en-US" altLang="en-US" sz="2400" dirty="0">
              <a:latin typeface="Arial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A5D59-BD11-4ACA-BDB5-D3E29EC4ADF3}"/>
              </a:ext>
            </a:extLst>
          </p:cNvPr>
          <p:cNvSpPr txBox="1"/>
          <p:nvPr/>
        </p:nvSpPr>
        <p:spPr>
          <a:xfrm>
            <a:off x="1104991" y="433848"/>
            <a:ext cx="6954838" cy="1422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 b="1" i="1" dirty="0">
                <a:solidFill>
                  <a:schemeClr val="accent1">
                    <a:lumMod val="75000"/>
                  </a:schemeClr>
                </a:solidFill>
                <a:latin typeface="Lucida Calligraphy" pitchFamily="66" charset="0"/>
                <a:cs typeface="Arial" pitchFamily="34" charset="0"/>
              </a:rPr>
              <a:t>Questions?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CA018A-3BC0-4788-9E47-AE393F8366B3}"/>
              </a:ext>
            </a:extLst>
          </p:cNvPr>
          <p:cNvSpPr txBox="1">
            <a:spLocks/>
          </p:cNvSpPr>
          <p:nvPr/>
        </p:nvSpPr>
        <p:spPr>
          <a:xfrm>
            <a:off x="821631" y="5348106"/>
            <a:ext cx="7593495" cy="10668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Mark A. Solomon, CPD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Crime Prevention Coordinator, Seattle Police Department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(206)679-1162  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mark.solomon@seattle.gov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643062"/>
            <a:ext cx="2857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4566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1192213" y="704144"/>
            <a:ext cx="673735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 b="1" i="1" dirty="0">
                <a:solidFill>
                  <a:srgbClr val="000000"/>
                </a:solidFill>
                <a:latin typeface="Arial" charset="0"/>
              </a:rPr>
              <a:t>Thank You For Your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 b="1" i="1" dirty="0">
                <a:solidFill>
                  <a:srgbClr val="000000"/>
                </a:solidFill>
                <a:latin typeface="Arial" charset="0"/>
              </a:rPr>
              <a:t>Time &amp; Attention</a:t>
            </a:r>
          </a:p>
        </p:txBody>
      </p:sp>
      <p:pic>
        <p:nvPicPr>
          <p:cNvPr id="6" name="Picture 5" descr="SPDShield-SM (2)"/>
          <p:cNvPicPr/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" y="146304"/>
            <a:ext cx="1586356" cy="1405055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6477000"/>
          <a:ext cx="9144000" cy="3810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36643113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7537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148311" y="5012138"/>
            <a:ext cx="685800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buClr>
                <a:prstClr val="black"/>
              </a:buClr>
              <a:buSzPct val="75000"/>
            </a:pPr>
            <a:r>
              <a:rPr lang="en-US" altLang="en-US" sz="3600" b="1" dirty="0">
                <a:solidFill>
                  <a:srgbClr val="000000"/>
                </a:solidFill>
              </a:rPr>
              <a:t>Personal Safety:</a:t>
            </a:r>
          </a:p>
          <a:p>
            <a:pPr lvl="0" algn="ctr">
              <a:lnSpc>
                <a:spcPct val="90000"/>
              </a:lnSpc>
              <a:buClr>
                <a:prstClr val="black"/>
              </a:buClr>
              <a:buSzPct val="75000"/>
            </a:pPr>
            <a:r>
              <a:rPr lang="en-US" altLang="en-US" sz="3600" b="1" dirty="0">
                <a:solidFill>
                  <a:srgbClr val="000000"/>
                </a:solidFill>
              </a:rPr>
              <a:t>In The Workplace</a:t>
            </a:r>
          </a:p>
          <a:p>
            <a:pPr lvl="0" algn="ctr">
              <a:lnSpc>
                <a:spcPct val="90000"/>
              </a:lnSpc>
              <a:buClr>
                <a:prstClr val="black"/>
              </a:buClr>
              <a:buSzPct val="75000"/>
            </a:pPr>
            <a:r>
              <a:rPr lang="en-US" altLang="en-US" sz="3600" b="1" dirty="0">
                <a:solidFill>
                  <a:srgbClr val="000000"/>
                </a:solidFill>
              </a:rPr>
              <a:t>In The Field</a:t>
            </a:r>
            <a:endParaRPr lang="en-US" sz="3600" dirty="0"/>
          </a:p>
        </p:txBody>
      </p:sp>
      <p:pic>
        <p:nvPicPr>
          <p:cNvPr id="10" name="Picture 6" descr="See the source 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42" y="2232835"/>
            <a:ext cx="5772520" cy="260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92433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437218" y="5900403"/>
            <a:ext cx="8270875" cy="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What are </a:t>
            </a:r>
            <a:r>
              <a:rPr lang="en-US" altLang="en-US" sz="3200" b="1" i="1" u="sng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your </a:t>
            </a:r>
            <a:r>
              <a:rPr lang="en-US" altLang="en-US" sz="32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safety concerns?</a:t>
            </a:r>
            <a:endParaRPr lang="en-US" altLang="en-US" sz="32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90925" y="701461"/>
            <a:ext cx="4572000" cy="5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+mn-lt"/>
              </a:rPr>
              <a:t>Needs Assessment</a:t>
            </a:r>
            <a:endParaRPr lang="en-US" altLang="en-US" sz="2000" b="1" i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" name="Picture 4" descr="SPDShield-SM (2)"/>
          <p:cNvPicPr/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" y="146304"/>
            <a:ext cx="1586356" cy="1405055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6477000"/>
          <a:ext cx="9144000" cy="3810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36643113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75379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178" y="1449188"/>
            <a:ext cx="3846909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9484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DShield-SM (2)"/>
          <p:cNvPicPr/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" y="146304"/>
            <a:ext cx="1586356" cy="1405055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6477000"/>
          <a:ext cx="9144000" cy="3810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36643113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75379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D643DB4C-F93C-4258-9420-3008658E8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8850" y="703194"/>
            <a:ext cx="6444392" cy="5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latin typeface="+mn-lt"/>
              </a:rPr>
              <a:t>Spheres of Control and Influence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88BDE73-8BDF-43E0-831E-F3AE03E5E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031" y="1619944"/>
            <a:ext cx="5410200" cy="430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0" hangingPunct="0">
              <a:lnSpc>
                <a:spcPct val="100000"/>
              </a:lnSpc>
              <a:spcBef>
                <a:spcPct val="0"/>
              </a:spcBef>
              <a:buClr>
                <a:srgbClr val="0070C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Those over which you have direct control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0"/>
              </a:spcBef>
              <a:buClr>
                <a:srgbClr val="0070C0"/>
              </a:buClr>
              <a:buSzTx/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 eaLnBrk="0" hangingPunct="0">
              <a:lnSpc>
                <a:spcPct val="100000"/>
              </a:lnSpc>
              <a:spcBef>
                <a:spcPct val="0"/>
              </a:spcBef>
              <a:buClr>
                <a:srgbClr val="0070C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Those things that you can influence, but have no direct control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0"/>
              </a:spcBef>
              <a:buClr>
                <a:srgbClr val="0070C0"/>
              </a:buClr>
              <a:buSzTx/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 eaLnBrk="0" hangingPunct="0">
              <a:lnSpc>
                <a:spcPct val="100000"/>
              </a:lnSpc>
              <a:spcBef>
                <a:spcPct val="0"/>
              </a:spcBef>
              <a:buClr>
                <a:srgbClr val="0070C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Big picture – things outside of your direct sphere of control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0"/>
              </a:spcBef>
              <a:buClr>
                <a:srgbClr val="0070C0"/>
              </a:buClr>
              <a:buSzTx/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Clr>
                <a:srgbClr val="0070C0"/>
              </a:buClr>
              <a:buSzTx/>
              <a:defRPr/>
            </a:pP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Question:  </a:t>
            </a:r>
            <a:r>
              <a:rPr lang="en-US" sz="2400" i="1" dirty="0">
                <a:solidFill>
                  <a:srgbClr val="000000"/>
                </a:solidFill>
                <a:cs typeface="Arial" panose="020B0604020202020204" pitchFamily="34" charset="0"/>
              </a:rPr>
              <a:t>How do you ensure your safety when you go from an environment you control to one you don’t?</a:t>
            </a:r>
          </a:p>
        </p:txBody>
      </p:sp>
      <p:pic>
        <p:nvPicPr>
          <p:cNvPr id="8" name="Picture 5" descr="MPj03414180000[1]">
            <a:extLst>
              <a:ext uri="{FF2B5EF4-FFF2-40B4-BE49-F238E27FC236}">
                <a16:creationId xmlns:a16="http://schemas.microsoft.com/office/drawing/2014/main" id="{91BCCCDE-D3D2-4056-B452-816F368AB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075" y="1699997"/>
            <a:ext cx="2913769" cy="408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85724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827941" y="1613049"/>
            <a:ext cx="7337864" cy="478155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Clr>
                <a:srgbClr val="0070C0"/>
              </a:buClr>
              <a:buSzTx/>
              <a:buNone/>
            </a:pPr>
            <a:r>
              <a:rPr lang="en-US" altLang="en-US" sz="2400" b="1" dirty="0">
                <a:solidFill>
                  <a:srgbClr val="000000"/>
                </a:solidFill>
                <a:cs typeface="Arial" charset="0"/>
              </a:rPr>
              <a:t>Getting There</a:t>
            </a: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Park in well-lit, good visibility areas</a:t>
            </a: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Take a “visible” path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Be aware of other people in the area</a:t>
            </a:r>
          </a:p>
          <a:p>
            <a:pPr>
              <a:lnSpc>
                <a:spcPts val="2200"/>
              </a:lnSpc>
              <a:spcBef>
                <a:spcPct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Ensure no unauthorized person enters a secure part of the building with you</a:t>
            </a:r>
          </a:p>
          <a:p>
            <a:pPr>
              <a:lnSpc>
                <a:spcPts val="2200"/>
              </a:lnSpc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Is there anything that doesn’t look/feel right?  Go with your “gut” feeling</a:t>
            </a:r>
          </a:p>
        </p:txBody>
      </p:sp>
      <p:pic>
        <p:nvPicPr>
          <p:cNvPr id="5" name="Picture 4" descr="SPDShield-SM (2)"/>
          <p:cNvPicPr/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" y="146304"/>
            <a:ext cx="1586356" cy="1405055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6477000"/>
          <a:ext cx="9144000" cy="3810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36643113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75379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241" y="360583"/>
            <a:ext cx="6980238" cy="8874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000000"/>
                </a:solidFill>
                <a:effectLst/>
                <a:latin typeface="+mn-lt"/>
              </a:rPr>
              <a:t>Enhancing Your Safety </a:t>
            </a:r>
            <a:br>
              <a:rPr lang="en-US" altLang="en-US" sz="3600" b="1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en-US" altLang="en-US" sz="3600" b="1" dirty="0">
                <a:solidFill>
                  <a:srgbClr val="000000"/>
                </a:solidFill>
                <a:latin typeface="+mn-lt"/>
              </a:rPr>
              <a:t>In The </a:t>
            </a:r>
            <a:r>
              <a:rPr lang="en-US" altLang="en-US" sz="3600" b="1" dirty="0">
                <a:solidFill>
                  <a:srgbClr val="000000"/>
                </a:solidFill>
                <a:effectLst/>
                <a:latin typeface="+mn-lt"/>
              </a:rPr>
              <a:t>Work/Office Environment</a:t>
            </a:r>
            <a:r>
              <a:rPr lang="en-US" altLang="en-US" sz="3200" dirty="0">
                <a:solidFill>
                  <a:srgbClr val="000000"/>
                </a:solidFill>
                <a:effectLst/>
                <a:latin typeface="+mn-lt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21624" r="17103" b="7146"/>
          <a:stretch/>
        </p:blipFill>
        <p:spPr>
          <a:xfrm>
            <a:off x="5284381" y="4318590"/>
            <a:ext cx="3742660" cy="213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3222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827941" y="1613049"/>
            <a:ext cx="6842125" cy="47815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70C0"/>
              </a:buClr>
              <a:buSzTx/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rgbClr val="000000"/>
                </a:solidFill>
                <a:cs typeface="Arial" charset="0"/>
              </a:rPr>
              <a:t> Physical security of office environment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en-US" sz="2200" dirty="0">
                <a:solidFill>
                  <a:srgbClr val="000000"/>
                </a:solidFill>
              </a:rPr>
              <a:t> Office layout (access points, exits, physical barriers, blind spots/corners)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rgbClr val="000000"/>
                </a:solidFill>
              </a:rPr>
              <a:t> Policies and procedures 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en-US" sz="2200" dirty="0">
                <a:solidFill>
                  <a:srgbClr val="000000"/>
                </a:solidFill>
              </a:rPr>
              <a:t> Unknown/unauthorized persons?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en-US" sz="2200" dirty="0">
                <a:solidFill>
                  <a:srgbClr val="000000"/>
                </a:solidFill>
              </a:rPr>
              <a:t> Use of ID Badges?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en-US" sz="2200" dirty="0">
                <a:solidFill>
                  <a:srgbClr val="000000"/>
                </a:solidFill>
              </a:rPr>
              <a:t> Emergency protocols?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rgbClr val="000000"/>
                </a:solidFill>
              </a:rPr>
              <a:t> Meeting with public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en-US" sz="2200" dirty="0">
                <a:solidFill>
                  <a:srgbClr val="000000"/>
                </a:solidFill>
              </a:rPr>
              <a:t> What does your gut say?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en-US" sz="2200" dirty="0">
                <a:solidFill>
                  <a:srgbClr val="000000"/>
                </a:solidFill>
              </a:rPr>
              <a:t> Use of meeting/interview rooms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en-US" sz="2200" dirty="0">
                <a:solidFill>
                  <a:srgbClr val="000000"/>
                </a:solidFill>
              </a:rPr>
              <a:t> How/where do you sit?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en-US" sz="2200" dirty="0">
                <a:solidFill>
                  <a:srgbClr val="000000"/>
                </a:solidFill>
              </a:rPr>
              <a:t> Communications – Code words?</a:t>
            </a:r>
            <a:endParaRPr lang="en-US" altLang="en-US" sz="22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19460" name="Picture 4" descr="MPj040737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26" y="3016545"/>
            <a:ext cx="32861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PDShield-SM (2)"/>
          <p:cNvPicPr/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" y="146304"/>
            <a:ext cx="1586356" cy="1405055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6477000"/>
          <a:ext cx="9144000" cy="3810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36643113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75379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241" y="360583"/>
            <a:ext cx="6980238" cy="8874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000000"/>
                </a:solidFill>
                <a:effectLst/>
                <a:latin typeface="+mn-lt"/>
              </a:rPr>
              <a:t>Enhancing Your Safety </a:t>
            </a:r>
            <a:br>
              <a:rPr lang="en-US" altLang="en-US" sz="3600" b="1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en-US" altLang="en-US" sz="3600" b="1" dirty="0">
                <a:solidFill>
                  <a:srgbClr val="000000"/>
                </a:solidFill>
                <a:effectLst/>
                <a:latin typeface="+mn-lt"/>
              </a:rPr>
              <a:t>In The Work/Office Environment</a:t>
            </a:r>
            <a:r>
              <a:rPr lang="en-US" altLang="en-US" sz="3200" dirty="0">
                <a:solidFill>
                  <a:srgbClr val="000000"/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307049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412" y="927375"/>
            <a:ext cx="3622955" cy="2415076"/>
          </a:xfrm>
          <a:prstGeom prst="rect">
            <a:avLst/>
          </a:prstGeom>
        </p:spPr>
      </p:pic>
      <p:pic>
        <p:nvPicPr>
          <p:cNvPr id="5" name="Picture 4" descr="SPDShield-SM (2)"/>
          <p:cNvPicPr/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" y="146304"/>
            <a:ext cx="1586356" cy="1405055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6477000"/>
          <a:ext cx="9144000" cy="3810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36643113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75379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241" y="360583"/>
            <a:ext cx="6980238" cy="8874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000000"/>
                </a:solidFill>
                <a:effectLst/>
                <a:latin typeface="+mn-lt"/>
              </a:rPr>
              <a:t>Enhancing Your Safety </a:t>
            </a:r>
            <a:br>
              <a:rPr lang="en-US" altLang="en-US" sz="3600" b="1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en-US" altLang="en-US" sz="3600" b="1" dirty="0">
                <a:solidFill>
                  <a:srgbClr val="000000"/>
                </a:solidFill>
                <a:effectLst/>
                <a:latin typeface="+mn-lt"/>
              </a:rPr>
              <a:t>In The Field</a:t>
            </a:r>
            <a:endParaRPr lang="en-US" altLang="en-US" sz="3200" dirty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27973" y="1501054"/>
            <a:ext cx="6465962" cy="511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SzTx/>
              <a:defRPr/>
            </a:pPr>
            <a:r>
              <a:rPr 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Planning and Preparation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Where are you going?</a:t>
            </a:r>
          </a:p>
          <a:p>
            <a:pPr marL="690563" lvl="1" indent="-342900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Location history, possible hazards</a:t>
            </a:r>
          </a:p>
          <a:p>
            <a:pPr marL="690563" lvl="1" indent="-342900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Urban, Suburban or Rural?</a:t>
            </a:r>
          </a:p>
          <a:p>
            <a:pPr marL="690563" lvl="1" indent="-342900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Ingress/Egress Routes – Map it/Plan it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Hours – When are you going?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Transportation – How getting there</a:t>
            </a:r>
          </a:p>
          <a:p>
            <a:pPr marL="690563" lvl="1" indent="-342900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Personal vehicle, Company vehicle, Public Transit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Who are you meeting with?</a:t>
            </a:r>
          </a:p>
          <a:p>
            <a:pPr marL="690563" lvl="1" indent="-342900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History?  Any Red Flags?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Dress/attire and shoes – can you move, run?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Jewelry and accessories – “breakaway” IDs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Do you have proper gear?  What do you need? </a:t>
            </a:r>
          </a:p>
        </p:txBody>
      </p:sp>
    </p:spTree>
    <p:extLst>
      <p:ext uri="{BB962C8B-B14F-4D97-AF65-F5344CB8AC3E}">
        <p14:creationId xmlns:p14="http://schemas.microsoft.com/office/powerpoint/2010/main" val="308455204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773" y="2402957"/>
            <a:ext cx="4233306" cy="4167963"/>
          </a:xfrm>
          <a:prstGeom prst="rect">
            <a:avLst/>
          </a:prstGeom>
        </p:spPr>
      </p:pic>
      <p:pic>
        <p:nvPicPr>
          <p:cNvPr id="5" name="Picture 4" descr="SPDShield-SM (2)"/>
          <p:cNvPicPr/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" y="146304"/>
            <a:ext cx="1586356" cy="1405055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6477000"/>
          <a:ext cx="9144000" cy="3810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36643113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75379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241" y="360583"/>
            <a:ext cx="6980238" cy="8874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000000"/>
                </a:solidFill>
                <a:effectLst/>
                <a:latin typeface="+mn-lt"/>
              </a:rPr>
              <a:t>Enhancing Your Safety </a:t>
            </a:r>
            <a:br>
              <a:rPr lang="en-US" altLang="en-US" sz="3600" b="1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en-US" altLang="en-US" sz="3600" b="1" dirty="0">
                <a:solidFill>
                  <a:srgbClr val="000000"/>
                </a:solidFill>
                <a:effectLst/>
                <a:latin typeface="+mn-lt"/>
              </a:rPr>
              <a:t>In The Field</a:t>
            </a:r>
            <a:endParaRPr lang="en-US" altLang="en-US" sz="3200" dirty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27973" y="1501054"/>
            <a:ext cx="6465962" cy="222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SzTx/>
              <a:defRPr/>
            </a:pPr>
            <a:r>
              <a:rPr 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Planning and Preparation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Communication</a:t>
            </a:r>
          </a:p>
          <a:p>
            <a:pPr marL="800100" lvl="1" indent="-342900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cs typeface="Arial" charset="0"/>
              </a:rPr>
              <a:t>Who knows where you are/who you’re with?</a:t>
            </a:r>
          </a:p>
          <a:p>
            <a:pPr marL="966788" lvl="2" indent="-228600">
              <a:buClr>
                <a:schemeClr val="accent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200" dirty="0">
                <a:cs typeface="Arial" charset="0"/>
              </a:rPr>
              <a:t> Ensure colleague or office knows location, times on site, expected return</a:t>
            </a:r>
            <a:endParaRPr lang="en-US" sz="2200" dirty="0">
              <a:ea typeface="Arial Unicode MS" pitchFamily="34" charset="-128"/>
              <a:cs typeface="Arial" charset="0"/>
            </a:endParaRPr>
          </a:p>
          <a:p>
            <a:pPr lvl="1">
              <a:buClr>
                <a:schemeClr val="accent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200" dirty="0">
                <a:cs typeface="Arial" charset="0"/>
              </a:rPr>
              <a:t> Pre-arranged status checks</a:t>
            </a:r>
          </a:p>
        </p:txBody>
      </p:sp>
    </p:spTree>
    <p:extLst>
      <p:ext uri="{BB962C8B-B14F-4D97-AF65-F5344CB8AC3E}">
        <p14:creationId xmlns:p14="http://schemas.microsoft.com/office/powerpoint/2010/main" val="77849581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241" y="360583"/>
            <a:ext cx="6980238" cy="8874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000000"/>
                </a:solidFill>
                <a:effectLst/>
                <a:latin typeface="+mn-lt"/>
              </a:rPr>
              <a:t>Enhancing Your Safety </a:t>
            </a:r>
            <a:br>
              <a:rPr lang="en-US" altLang="en-US" sz="3600" b="1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en-US" altLang="en-US" sz="3600" b="1" dirty="0">
                <a:solidFill>
                  <a:srgbClr val="000000"/>
                </a:solidFill>
                <a:effectLst/>
                <a:latin typeface="+mn-lt"/>
              </a:rPr>
              <a:t>In The Field</a:t>
            </a:r>
            <a:endParaRPr lang="en-US" altLang="en-US" sz="3200" dirty="0">
              <a:solidFill>
                <a:srgbClr val="000000"/>
              </a:solidFill>
              <a:effectLst/>
              <a:latin typeface="+mn-lt"/>
            </a:endParaRPr>
          </a:p>
        </p:txBody>
      </p:sp>
      <p:pic>
        <p:nvPicPr>
          <p:cNvPr id="4" name="Picture 3" descr="SPDShield-SM (2)"/>
          <p:cNvPicPr/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" y="146304"/>
            <a:ext cx="1586356" cy="1405055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0" y="6477000"/>
          <a:ext cx="9144000" cy="3810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36643113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75379"/>
                  </a:ext>
                </a:extLst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7972" y="1618017"/>
            <a:ext cx="8316027" cy="256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SzTx/>
              <a:defRPr/>
            </a:pPr>
            <a:r>
              <a:rPr 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While In Transit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If Using Public Transportation</a:t>
            </a:r>
          </a:p>
          <a:p>
            <a:pPr marL="690563" lvl="1" indent="-342900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Be Aware; minimize distractions</a:t>
            </a:r>
          </a:p>
          <a:p>
            <a:pPr marL="690563" lvl="1" indent="-342900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Let others know you area aware: eye contact, acknowledgement</a:t>
            </a:r>
          </a:p>
          <a:p>
            <a:pPr marL="690563" lvl="1" indent="-342900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Minimize personal belongings</a:t>
            </a:r>
          </a:p>
          <a:p>
            <a:pPr marL="690563" lvl="1" indent="-342900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Maintain positive control over your items</a:t>
            </a:r>
          </a:p>
          <a:p>
            <a:pPr marL="1147763" lvl="2" indent="-342900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Avoid being overloaded with items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424" y="4320998"/>
            <a:ext cx="4423152" cy="203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8421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5810</TotalTime>
  <Words>1318</Words>
  <Application>Microsoft Office PowerPoint</Application>
  <PresentationFormat>On-screen Show (4:3)</PresentationFormat>
  <Paragraphs>251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 Unicode MS</vt:lpstr>
      <vt:lpstr>Arial</vt:lpstr>
      <vt:lpstr>Calibri</vt:lpstr>
      <vt:lpstr>Calibri Light</vt:lpstr>
      <vt:lpstr>Lucida Calligraphy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Enhancing Your Safety  In The Work/Office Environment </vt:lpstr>
      <vt:lpstr>Enhancing Your Safety  In The Work/Office Environment </vt:lpstr>
      <vt:lpstr>Enhancing Your Safety  In The Field</vt:lpstr>
      <vt:lpstr>Enhancing Your Safety  In The Field</vt:lpstr>
      <vt:lpstr>Enhancing Your Safety  In The Field</vt:lpstr>
      <vt:lpstr>Enhancing Your Safety  In The Field</vt:lpstr>
      <vt:lpstr>Enhancing Your Safety  In The Field</vt:lpstr>
      <vt:lpstr>Enhancing Your Safety  In The Field</vt:lpstr>
      <vt:lpstr>Enhancing Your Safety  In The Field</vt:lpstr>
      <vt:lpstr>PowerPoint Presentation</vt:lpstr>
      <vt:lpstr>PowerPoint Presentation</vt:lpstr>
      <vt:lpstr>Worst Practices Examples</vt:lpstr>
      <vt:lpstr>Best Practices Examples</vt:lpstr>
      <vt:lpstr>Another Best Practice - Reporting</vt:lpstr>
      <vt:lpstr>Enhancing Your Safety In The Field  Summary</vt:lpstr>
      <vt:lpstr>Enhancing Your Safety In The Field  Summary</vt:lpstr>
      <vt:lpstr>PowerPoint Presentation</vt:lpstr>
      <vt:lpstr>PowerPoint Presentation</vt:lpstr>
    </vt:vector>
  </TitlesOfParts>
  <Company>Children's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Worker Safety and working with Law Enforcement for Social Workers</dc:title>
  <dc:creator>gret300</dc:creator>
  <cp:lastModifiedBy>5580 Solomon, Mark</cp:lastModifiedBy>
  <cp:revision>453</cp:revision>
  <cp:lastPrinted>2018-04-11T22:06:43Z</cp:lastPrinted>
  <dcterms:created xsi:type="dcterms:W3CDTF">2005-06-28T17:57:31Z</dcterms:created>
  <dcterms:modified xsi:type="dcterms:W3CDTF">2018-04-19T16:14:59Z</dcterms:modified>
</cp:coreProperties>
</file>